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6">
  <p:sldMasterIdLst>
    <p:sldMasterId id="2147483648" r:id="rId1"/>
  </p:sldMasterIdLst>
  <p:notesMasterIdLst>
    <p:notesMasterId r:id="rId4"/>
  </p:notesMasterIdLst>
  <p:handoutMasterIdLst>
    <p:handoutMasterId r:id="rId33"/>
  </p:handoutMasterIdLst>
  <p:sldIdLst>
    <p:sldId id="6206" r:id="rId3"/>
    <p:sldId id="6208" r:id="rId5"/>
    <p:sldId id="6176" r:id="rId6"/>
    <p:sldId id="6240" r:id="rId7"/>
    <p:sldId id="6156" r:id="rId8"/>
    <p:sldId id="6158" r:id="rId9"/>
    <p:sldId id="6159" r:id="rId10"/>
    <p:sldId id="6177" r:id="rId11"/>
    <p:sldId id="6182" r:id="rId12"/>
    <p:sldId id="6161" r:id="rId13"/>
    <p:sldId id="6162" r:id="rId14"/>
    <p:sldId id="6164" r:id="rId15"/>
    <p:sldId id="6165" r:id="rId16"/>
    <p:sldId id="6166" r:id="rId17"/>
    <p:sldId id="6167" r:id="rId18"/>
    <p:sldId id="6168" r:id="rId19"/>
    <p:sldId id="6169" r:id="rId20"/>
    <p:sldId id="6170" r:id="rId21"/>
    <p:sldId id="6171" r:id="rId22"/>
    <p:sldId id="6172" r:id="rId23"/>
    <p:sldId id="6173" r:id="rId24"/>
    <p:sldId id="6174" r:id="rId25"/>
    <p:sldId id="6178" r:id="rId26"/>
    <p:sldId id="6179" r:id="rId27"/>
    <p:sldId id="6155" r:id="rId28"/>
    <p:sldId id="6157" r:id="rId29"/>
    <p:sldId id="6235" r:id="rId30"/>
    <p:sldId id="6183" r:id="rId31"/>
    <p:sldId id="6153" r:id="rId32"/>
  </p:sldIdLst>
  <p:sldSz cx="12192000" cy="6858000"/>
  <p:notesSz cx="6858000" cy="9144000"/>
  <p:custDataLst>
    <p:tags r:id="rId38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7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7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7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7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7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7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7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7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7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71" userDrawn="1">
          <p15:clr>
            <a:srgbClr val="A4A3A4"/>
          </p15:clr>
        </p15:guide>
        <p15:guide id="2" pos="363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9" name="作者" initials="A" lastIdx="0" clrIdx="6"/>
  <p:cmAuthor id="2" name="qingchun" initials="q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22A5"/>
    <a:srgbClr val="EFD1CC"/>
    <a:srgbClr val="F7EAE7"/>
    <a:srgbClr val="425EFD"/>
    <a:srgbClr val="6C81FB"/>
    <a:srgbClr val="93A3FC"/>
    <a:srgbClr val="FAF4E8"/>
    <a:srgbClr val="F6E7CD"/>
    <a:srgbClr val="FEFFFF"/>
    <a:srgbClr val="E834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270" autoAdjust="0"/>
  </p:normalViewPr>
  <p:slideViewPr>
    <p:cSldViewPr snapToGrid="0" snapToObjects="1" showGuides="1">
      <p:cViewPr varScale="1">
        <p:scale>
          <a:sx n="63" d="100"/>
          <a:sy n="63" d="100"/>
        </p:scale>
        <p:origin x="804" y="4"/>
      </p:cViewPr>
      <p:guideLst>
        <p:guide orient="horz" pos="1371"/>
        <p:guide pos="36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3840" y="78"/>
      </p:cViewPr>
      <p:guideLst/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gs" Target="tags/tag6.xml"/><Relationship Id="rId37" Type="http://schemas.openxmlformats.org/officeDocument/2006/relationships/commentAuthors" Target="commentAuthors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handoutMaster" Target="handoutMasters/handoutMaster1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2-11-23T10:35:07.562" idx="1">
    <p:pos x="10" y="10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buFontTx/>
              <a:buNone/>
              <a:defRPr sz="1200" noProof="1">
                <a:latin typeface="Arial" panose="020B07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7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buFontTx/>
              <a:buNone/>
              <a:defRPr sz="1200" noProof="1">
                <a:latin typeface="Arial" panose="020B07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7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buFontTx/>
              <a:buNone/>
              <a:defRPr sz="1200" noProof="1">
                <a:latin typeface="Arial" panose="020B07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7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fontAlgn="base" hangingPunct="1">
              <a:buChar char="•"/>
            </a:pPr>
            <a:fld id="{9A0DB2DC-4C9A-4742-B13C-FB6460FD3503}" type="slidenum">
              <a:rPr lang="en-US" altLang="en-US" sz="1200" strike="noStrike" noProof="1" dirty="0">
                <a:latin typeface="Calibri" panose="020F0502020204030204" pitchFamily="34" charset="0"/>
                <a:ea typeface="宋体" pitchFamily="2" charset="-122"/>
                <a:cs typeface="+mn-cs"/>
              </a:rPr>
            </a:fld>
            <a:endParaRPr lang="en-US" altLang="en-US" sz="1200" strike="noStrike" noProof="1">
              <a:latin typeface="Calibri" panose="020F0502020204030204" pitchFamily="34" charset="0"/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buFontTx/>
              <a:buNone/>
              <a:defRPr kumimoji="1" sz="1200" noProof="1">
                <a:latin typeface="Arial" panose="020B07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7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buFontTx/>
              <a:buNone/>
              <a:defRPr kumimoji="1" sz="1200" noProof="1">
                <a:latin typeface="Arial" panose="020B07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7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444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445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/>
          <a:p>
            <a:pPr lvl="0"/>
            <a:r>
              <a:rPr lang="zh-CN" altLang="en-US" dirty="0"/>
              <a:t>编辑母版文本样式
第二级
第三级
第四级
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buFontTx/>
              <a:buNone/>
              <a:defRPr kumimoji="1" sz="1200" noProof="1">
                <a:latin typeface="Arial" panose="020B07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7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fontAlgn="base" hangingPunct="1">
              <a:buChar char="•"/>
            </a:pPr>
            <a:fld id="{9A0DB2DC-4C9A-4742-B13C-FB6460FD3503}" type="slidenum">
              <a:rPr lang="en-US" altLang="en-US" sz="1200" strike="noStrike" noProof="1" dirty="0"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lang="en-US" altLang="en-US" sz="1200" strike="noStrike" noProof="1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0659" name="备注占位符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7066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>
              <a:buFontTx/>
              <a:buNone/>
            </a:pPr>
            <a:fld id="{8363CD48-FFCB-43D6-951E-EDB6B1A7C503}" type="slidenum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0659" name="备注占位符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7066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>
              <a:buFontTx/>
              <a:buNone/>
            </a:pPr>
            <a:fld id="{8363CD48-FFCB-43D6-951E-EDB6B1A7C503}" type="slidenum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如右图所示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765175"/>
            <a:ext cx="12192000" cy="10953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91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7800" y="196851"/>
            <a:ext cx="10953750" cy="444500"/>
          </a:xfrm>
        </p:spPr>
        <p:txBody>
          <a:bodyPr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1" name="文本占位符 2"/>
          <p:cNvSpPr>
            <a:spLocks noGrp="1" noChangeArrowheads="1"/>
          </p:cNvSpPr>
          <p:nvPr>
            <p:ph idx="1"/>
          </p:nvPr>
        </p:nvSpPr>
        <p:spPr bwMode="auto">
          <a:xfrm>
            <a:off x="396874" y="1123950"/>
            <a:ext cx="11306175" cy="49339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50000"/>
              </a:lnSpc>
              <a:defRPr sz="2400"/>
            </a:lvl1pPr>
            <a:lvl2pPr>
              <a:lnSpc>
                <a:spcPct val="150000"/>
              </a:lnSpc>
              <a:defRPr sz="2000"/>
            </a:lvl2pPr>
            <a:lvl3pPr>
              <a:lnSpc>
                <a:spcPct val="150000"/>
              </a:lnSpc>
              <a:defRPr sz="1800"/>
            </a:lvl3pPr>
            <a:lvl4pPr>
              <a:lnSpc>
                <a:spcPct val="150000"/>
              </a:lnSpc>
              <a:defRPr sz="1600"/>
            </a:lvl4pPr>
            <a:lvl5pPr>
              <a:lnSpc>
                <a:spcPct val="150000"/>
              </a:lnSpc>
              <a:defRPr sz="1600"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13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 eaLnBrk="1" fontAlgn="base" hangingPunct="1">
              <a:buChar char="•"/>
            </a:pPr>
            <a:fld id="{9A0DB2DC-4C9A-4742-B13C-FB6460FD3503}" type="slidenum">
              <a:rPr lang="en-US" altLang="en-US" strike="noStrike" noProof="1" dirty="0"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lang="en-US" altLang="en-US" strike="noStrike" noProof="1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 eaLnBrk="1" fontAlgn="base" hangingPunct="1">
              <a:buChar char="•"/>
            </a:pPr>
            <a:fld id="{9A0DB2DC-4C9A-4742-B13C-FB6460FD3503}" type="slidenum">
              <a:rPr lang="en-US" altLang="en-US" strike="noStrike" noProof="1" dirty="0"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lang="en-US" altLang="en-US" strike="noStrike" noProof="1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1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07138"/>
            <a:ext cx="12192000" cy="5508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图片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592138"/>
            <a:ext cx="12192000" cy="325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灯片编号占位符 1"/>
          <p:cNvSpPr txBox="1">
            <a:spLocks noChangeArrowheads="1"/>
          </p:cNvSpPr>
          <p:nvPr/>
        </p:nvSpPr>
        <p:spPr bwMode="auto">
          <a:xfrm>
            <a:off x="11817350" y="6486525"/>
            <a:ext cx="431800" cy="3365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7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Arial" panose="020B0704020202020204" pitchFamily="34" charset="0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Arial" panose="020B0704020202020204" pitchFamily="34" charset="0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Arial" panose="020B0704020202020204" pitchFamily="34" charset="0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Arial" panose="020B07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704020202020204" pitchFamily="34" charset="0"/>
              <a:defRPr>
                <a:solidFill>
                  <a:schemeClr val="tx1"/>
                </a:solidFill>
                <a:latin typeface="Arial" panose="020B07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704020202020204" pitchFamily="34" charset="0"/>
              <a:defRPr>
                <a:solidFill>
                  <a:schemeClr val="tx1"/>
                </a:solidFill>
                <a:latin typeface="Arial" panose="020B07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704020202020204" pitchFamily="34" charset="0"/>
              <a:defRPr>
                <a:solidFill>
                  <a:schemeClr val="tx1"/>
                </a:solidFill>
                <a:latin typeface="Arial" panose="020B07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704020202020204" pitchFamily="34" charset="0"/>
              <a:defRPr>
                <a:solidFill>
                  <a:schemeClr val="tx1"/>
                </a:solidFill>
                <a:latin typeface="Arial" panose="020B07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7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  <a:sym typeface="+mn-ea"/>
              </a:rPr>
              <a:t>*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15365" name="图片 1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958513" y="265113"/>
            <a:ext cx="636587" cy="388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360363" y="1174750"/>
            <a:ext cx="11485562" cy="67921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457200" indent="-457200">
              <a:lnSpc>
                <a:spcPct val="150000"/>
              </a:lnSpc>
              <a:buFont typeface="Wingdings" panose="05000000000000000000" pitchFamily="2" charset="2"/>
              <a:buChar char="p"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895350" indent="-285750">
              <a:lnSpc>
                <a:spcPct val="150000"/>
              </a:lnSpc>
              <a:buFont typeface="Arial" panose="020B0704020202020204" pitchFamily="34" charset="0"/>
              <a:buChar char="•"/>
              <a:defRPr sz="1600"/>
            </a:lvl2pPr>
            <a:lvl3pPr marL="1219200" indent="0">
              <a:buNone/>
              <a:defRPr/>
            </a:lvl3pPr>
            <a:lvl4pPr marL="1828800" indent="0">
              <a:buNone/>
              <a:defRPr/>
            </a:lvl4pPr>
            <a:lvl5pPr marL="2438400" indent="0">
              <a:buNone/>
              <a:defRPr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334859" y="163789"/>
            <a:ext cx="10528883" cy="591220"/>
          </a:xfrm>
          <a:prstGeom prst="rect">
            <a:avLst/>
          </a:prstGeom>
        </p:spPr>
        <p:txBody>
          <a:bodyPr/>
          <a:lstStyle>
            <a:lvl1pPr algn="l">
              <a:defRPr sz="2600" b="1">
                <a:latin typeface="+mj-ea"/>
                <a:ea typeface="+mj-ea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6" name="内容占位符 3"/>
          <p:cNvSpPr>
            <a:spLocks noGrp="1"/>
          </p:cNvSpPr>
          <p:nvPr>
            <p:ph sz="quarter" idx="11"/>
          </p:nvPr>
        </p:nvSpPr>
        <p:spPr>
          <a:xfrm>
            <a:off x="360363" y="2088860"/>
            <a:ext cx="5578424" cy="406027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179705" indent="-179705">
              <a:lnSpc>
                <a:spcPct val="150000"/>
              </a:lnSpc>
              <a:spcBef>
                <a:spcPts val="0"/>
              </a:spcBef>
              <a:buFont typeface="Arial" panose="020B0704020202020204" pitchFamily="34" charset="0"/>
              <a:buChar char="•"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895350" indent="-285750">
              <a:lnSpc>
                <a:spcPct val="150000"/>
              </a:lnSpc>
              <a:buFont typeface="Arial" panose="020B0704020202020204" pitchFamily="34" charset="0"/>
              <a:buChar char="•"/>
              <a:defRPr sz="1600"/>
            </a:lvl2pPr>
            <a:lvl3pPr marL="1219200" indent="0">
              <a:buNone/>
              <a:defRPr/>
            </a:lvl3pPr>
            <a:lvl4pPr marL="1828800" indent="0">
              <a:buNone/>
              <a:defRPr/>
            </a:lvl4pPr>
            <a:lvl5pPr marL="2438400" indent="0">
              <a:buNone/>
              <a:defRPr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17" name="内容占位符 3"/>
          <p:cNvSpPr>
            <a:spLocks noGrp="1"/>
          </p:cNvSpPr>
          <p:nvPr>
            <p:ph sz="quarter" idx="12"/>
          </p:nvPr>
        </p:nvSpPr>
        <p:spPr>
          <a:xfrm>
            <a:off x="6270275" y="2088860"/>
            <a:ext cx="5578424" cy="406027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179705" indent="-179705">
              <a:lnSpc>
                <a:spcPct val="150000"/>
              </a:lnSpc>
              <a:spcBef>
                <a:spcPts val="0"/>
              </a:spcBef>
              <a:buFont typeface="Arial" panose="020B0704020202020204" pitchFamily="34" charset="0"/>
              <a:buChar char="•"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895350" indent="-285750">
              <a:lnSpc>
                <a:spcPct val="150000"/>
              </a:lnSpc>
              <a:buFont typeface="Arial" panose="020B0704020202020204" pitchFamily="34" charset="0"/>
              <a:buChar char="•"/>
              <a:defRPr sz="1600"/>
            </a:lvl2pPr>
            <a:lvl3pPr marL="1219200" indent="0">
              <a:buNone/>
              <a:defRPr/>
            </a:lvl3pPr>
            <a:lvl4pPr marL="1828800" indent="0">
              <a:buNone/>
              <a:defRPr/>
            </a:lvl4pPr>
            <a:lvl5pPr marL="2438400" indent="0">
              <a:buNone/>
              <a:defRPr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11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7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页脚占位符 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 eaLnBrk="1" fontAlgn="base" hangingPunct="1">
              <a:buChar char="•"/>
            </a:pPr>
            <a:fld id="{9A0DB2DC-4C9A-4742-B13C-FB6460FD3503}" type="slidenum">
              <a:rPr lang="en-US" altLang="en-US" strike="noStrike" noProof="1" dirty="0"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lang="en-US" altLang="en-US" strike="noStrike" noProof="1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A45D5-9620-4391-9E8F-214160AE6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D43DC-1410-4E7A-ACC6-0D0EF022C6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22860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 indent="-22860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buFontTx/>
              <a:buNone/>
              <a:defRPr sz="1200" noProof="1">
                <a:solidFill>
                  <a:schemeClr val="tx1">
                    <a:tint val="75000"/>
                  </a:schemeClr>
                </a:solidFill>
                <a:latin typeface="Arial" panose="020B07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7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Tx/>
              <a:buNone/>
              <a:defRPr sz="1200">
                <a:solidFill>
                  <a:srgbClr val="898989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pPr lvl="0" eaLnBrk="1" fontAlgn="base" hangingPunct="1">
              <a:buChar char="•"/>
            </a:pPr>
            <a:fld id="{9A0DB2DC-4C9A-4742-B13C-FB6460FD3503}" type="slidenum">
              <a:rPr lang="en-US" altLang="en-US" strike="noStrike" noProof="1" dirty="0"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lang="en-US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7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7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7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7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comments" Target="../comments/comment1.xml"/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35" y="2319655"/>
            <a:ext cx="12191365" cy="1505585"/>
          </a:xfrm>
          <a:prstGeom prst="rect">
            <a:avLst/>
          </a:prstGeom>
          <a:noFill/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800" b="1" spc="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考试平台操作说明</a:t>
            </a:r>
            <a:endParaRPr lang="zh-CN" altLang="en-US" sz="4800" b="1" spc="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800" b="1" spc="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考生操作手册</a:t>
            </a:r>
            <a:endParaRPr lang="zh-CN" altLang="en-US" sz="4800" b="1" spc="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13"/>
          <p:cNvCxnSpPr>
            <a:cxnSpLocks noChangeShapeType="1"/>
          </p:cNvCxnSpPr>
          <p:nvPr/>
        </p:nvCxnSpPr>
        <p:spPr bwMode="auto">
          <a:xfrm>
            <a:off x="732155" y="4256405"/>
            <a:ext cx="10586085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</a:ln>
        </p:spPr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3840" y="132080"/>
            <a:ext cx="5740400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二、考试平台：平台登录界面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96632" y="5743377"/>
            <a:ext cx="409702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u"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考生账号：身份证号</a:t>
            </a:r>
            <a:r>
              <a:rPr lang="zh-CN" altLang="en-US" sz="20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en-US" altLang="zh-CN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	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53820" y="1116171"/>
            <a:ext cx="83185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u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考试网址</a:t>
            </a:r>
            <a:r>
              <a:rPr lang="zh-CN" altLang="en-US" sz="1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</a:t>
            </a:r>
            <a:r>
              <a:rPr lang="zh-CN" altLang="zh-CN" sz="1800" b="1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https://v.kaoshixing.com/login/account/pc/#/login/641760</a:t>
            </a:r>
            <a:r>
              <a:rPr lang="zh-CN" altLang="zh-CN" sz="1800" b="1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endParaRPr lang="zh-CN" altLang="zh-CN" sz="1800" b="1" kern="100" dirty="0">
              <a:effectLst/>
              <a:latin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94580" y="5774055"/>
            <a:ext cx="5537200" cy="398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登陆密码：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身份证号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后六位</a:t>
            </a:r>
            <a:endParaRPr lang="zh-CN" altLang="en-US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6955" y="1484630"/>
            <a:ext cx="8952865" cy="421322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3840" y="132080"/>
            <a:ext cx="5740400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二、考试平台：（考前）调试设备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19517" y="968387"/>
            <a:ext cx="9529445" cy="87440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457200" algn="l">
              <a:lnSpc>
                <a:spcPct val="150000"/>
              </a:lnSpc>
            </a:pPr>
            <a: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、调试设备：</a:t>
            </a:r>
            <a:r>
              <a:rPr lang="zh-CN" altLang="en-US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点击“调试摄像头</a:t>
            </a:r>
            <a:r>
              <a:rPr lang="en-US" altLang="zh-CN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&amp;</a:t>
            </a:r>
            <a:r>
              <a:rPr lang="zh-CN" altLang="en-US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麦克风设备”按钮，再点击“开始调试设备”根据系统提示完成设备调试及摄像头设置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219200" y="2447605"/>
            <a:ext cx="9418320" cy="3694115"/>
            <a:chOff x="1920" y="3836"/>
            <a:chExt cx="14832" cy="5836"/>
          </a:xfrm>
        </p:grpSpPr>
        <p:pic>
          <p:nvPicPr>
            <p:cNvPr id="5" name="图片 4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483" r="1166" b="3629"/>
            <a:stretch>
              <a:fillRect/>
            </a:stretch>
          </p:blipFill>
          <p:spPr>
            <a:xfrm>
              <a:off x="1920" y="3836"/>
              <a:ext cx="14832" cy="5836"/>
            </a:xfrm>
            <a:prstGeom prst="rect">
              <a:avLst/>
            </a:prstGeom>
            <a:noFill/>
            <a:ln>
              <a:solidFill>
                <a:srgbClr val="EFD1CC"/>
              </a:solidFill>
            </a:ln>
          </p:spPr>
        </p:pic>
        <p:sp>
          <p:nvSpPr>
            <p:cNvPr id="2" name="矩形 1"/>
            <p:cNvSpPr/>
            <p:nvPr/>
          </p:nvSpPr>
          <p:spPr>
            <a:xfrm>
              <a:off x="7070" y="4510"/>
              <a:ext cx="4520" cy="7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>
                  <a:solidFill>
                    <a:schemeClr val="tx1"/>
                  </a:solidFill>
                </a:rPr>
                <a:t>考试规则</a:t>
              </a:r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3840" y="132080"/>
            <a:ext cx="7731760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二、考试平台：（考前）启用摄像头和麦克风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1677" y="1033766"/>
            <a:ext cx="11124883" cy="12899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en-US" sz="18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启用摄像头和麦克风</a:t>
            </a:r>
            <a:r>
              <a:rPr lang="zh-CN" altLang="en-US" sz="1800" b="1" dirty="0">
                <a:solidFill>
                  <a:srgbClr val="C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zh-TW" altLang="zh-CN" sz="1800" dirty="0">
                <a:effectLst/>
                <a:latin typeface="微软雅黑" panose="020B0503020204020204" pitchFamily="34" charset="-122"/>
                <a:cs typeface="仿宋_GB2312"/>
              </a:rPr>
              <a:t>点击“启用摄像头和麦克风”。</a:t>
            </a:r>
            <a:r>
              <a:rPr lang="zh-TW" altLang="zh-CN" sz="1800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cs typeface="仿宋_GB2312"/>
              </a:rPr>
              <a:t>如</a:t>
            </a:r>
            <a:r>
              <a:rPr lang="zh-CN" altLang="en-US" sz="1800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cs typeface="仿宋_GB2312"/>
              </a:rPr>
              <a:t>右图</a:t>
            </a:r>
            <a:r>
              <a:rPr lang="zh-TW" altLang="zh-CN" sz="1800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cs typeface="仿宋_GB2312"/>
              </a:rPr>
              <a:t>所示，摄像头和麦克风检测通过，页面显示正前方摄像头实时画面。考生调整坐姿与摄像头角度，让脸部处于画面的正中间。</a:t>
            </a:r>
            <a:endParaRPr lang="zh-CN" altLang="zh-CN" sz="1200" kern="100" dirty="0">
              <a:effectLst/>
              <a:latin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457200">
              <a:lnSpc>
                <a:spcPct val="150000"/>
              </a:lnSpc>
            </a:pPr>
            <a:endParaRPr lang="zh-CN" altLang="en-US" sz="1800" b="0" dirty="0">
              <a:solidFill>
                <a:srgbClr val="000000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66" r="1103"/>
          <a:stretch>
            <a:fillRect/>
          </a:stretch>
        </p:blipFill>
        <p:spPr bwMode="auto">
          <a:xfrm>
            <a:off x="304800" y="2287270"/>
            <a:ext cx="6018530" cy="2680970"/>
          </a:xfrm>
          <a:prstGeom prst="rect">
            <a:avLst/>
          </a:prstGeom>
          <a:noFill/>
          <a:ln>
            <a:solidFill>
              <a:srgbClr val="EFD1CC"/>
            </a:solidFill>
          </a:ln>
        </p:spPr>
      </p:pic>
      <p:pic>
        <p:nvPicPr>
          <p:cNvPr id="8" name="图片 7" descr="33333333333"/>
          <p:cNvPicPr>
            <a:picLocks noChangeAspect="1"/>
          </p:cNvPicPr>
          <p:nvPr/>
        </p:nvPicPr>
        <p:blipFill>
          <a:blip r:embed="rId2"/>
          <a:srcRect t="10999" r="1315"/>
          <a:stretch>
            <a:fillRect/>
          </a:stretch>
        </p:blipFill>
        <p:spPr>
          <a:xfrm>
            <a:off x="5953760" y="2317750"/>
            <a:ext cx="5882640" cy="2650490"/>
          </a:xfrm>
          <a:prstGeom prst="rect">
            <a:avLst/>
          </a:prstGeom>
          <a:ln>
            <a:solidFill>
              <a:srgbClr val="EFD1CC"/>
            </a:solidFill>
          </a:ln>
        </p:spPr>
      </p:pic>
      <p:cxnSp>
        <p:nvCxnSpPr>
          <p:cNvPr id="3" name="直接箭头连接符 2"/>
          <p:cNvCxnSpPr/>
          <p:nvPr/>
        </p:nvCxnSpPr>
        <p:spPr>
          <a:xfrm flipH="1" flipV="1">
            <a:off x="4439920" y="3881120"/>
            <a:ext cx="386080" cy="46736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H="1" flipV="1">
            <a:off x="7782560" y="3881120"/>
            <a:ext cx="386080" cy="46736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H="1" flipV="1">
            <a:off x="10058083" y="3667760"/>
            <a:ext cx="386080" cy="46736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3840" y="132080"/>
            <a:ext cx="7640320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二、考试平台：（考前）电脑端录屏功能调试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22680" y="1079397"/>
            <a:ext cx="10246360" cy="879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5600" algn="just">
              <a:lnSpc>
                <a:spcPct val="150000"/>
              </a:lnSpc>
            </a:pPr>
            <a:r>
              <a:rPr lang="en-US" altLang="zh-TW" sz="18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3.</a:t>
            </a:r>
            <a:r>
              <a:rPr lang="zh-TW" altLang="zh-CN" sz="18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电脑端录屏功能</a:t>
            </a:r>
            <a:r>
              <a:rPr lang="zh-CN" altLang="zh-CN" sz="18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调试</a:t>
            </a:r>
            <a:r>
              <a:rPr lang="zh-CN" altLang="en-US" sz="18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：</a:t>
            </a:r>
            <a:r>
              <a:rPr lang="zh-TW" altLang="zh-CN" sz="1800" kern="1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仿宋_GB2312"/>
                <a:cs typeface="仿宋_GB2312"/>
              </a:rPr>
              <a:t>点击“启动屏幕录制”按钮。在弹出的“共享屏幕”窗口中，选择“整个屏幕”窗口</a:t>
            </a:r>
            <a:r>
              <a:rPr lang="zh-CN" altLang="zh-CN" sz="1800" kern="1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仿宋_GB2312"/>
                <a:cs typeface="仿宋_GB2312"/>
              </a:rPr>
              <a:t>分享。此时，系统</a:t>
            </a:r>
            <a:r>
              <a:rPr lang="zh-TW" altLang="zh-CN" sz="1800" kern="1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仿宋_GB2312"/>
                <a:cs typeface="仿宋_GB2312"/>
              </a:rPr>
              <a:t>实时共享电脑屏幕画面，录屏功能检测通过。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 descr="4444444444444444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7195" y="2486344"/>
            <a:ext cx="5488940" cy="2510790"/>
          </a:xfrm>
          <a:prstGeom prst="rect">
            <a:avLst/>
          </a:prstGeom>
          <a:noFill/>
          <a:ln>
            <a:solidFill>
              <a:srgbClr val="EFD1CC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123940" y="2486712"/>
            <a:ext cx="5488940" cy="2282190"/>
          </a:xfrm>
          <a:prstGeom prst="rect">
            <a:avLst/>
          </a:prstGeom>
          <a:noFill/>
          <a:ln>
            <a:solidFill>
              <a:srgbClr val="EFD1CC"/>
            </a:solidFill>
          </a:ln>
        </p:spPr>
      </p:pic>
      <p:cxnSp>
        <p:nvCxnSpPr>
          <p:cNvPr id="6" name="直接箭头连接符 5"/>
          <p:cNvCxnSpPr/>
          <p:nvPr/>
        </p:nvCxnSpPr>
        <p:spPr>
          <a:xfrm flipH="1" flipV="1">
            <a:off x="7884160" y="4348480"/>
            <a:ext cx="386080" cy="46736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3839" y="132080"/>
            <a:ext cx="7404735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二、考试平台：（考前）手机端副摄像头调试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8625" y="1059963"/>
            <a:ext cx="10950923" cy="879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5600" algn="just">
              <a:lnSpc>
                <a:spcPct val="150000"/>
              </a:lnSpc>
            </a:pPr>
            <a:r>
              <a:rPr lang="en-US" altLang="zh-TW" sz="18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4.</a:t>
            </a:r>
            <a:r>
              <a:rPr lang="zh-TW" altLang="zh-CN" sz="18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手机端副摄像头</a:t>
            </a:r>
            <a:r>
              <a:rPr lang="zh-CN" altLang="en-US" b="1" kern="100" dirty="0">
                <a:solidFill>
                  <a:srgbClr val="C00000"/>
                </a:solidFill>
                <a:latin typeface="微软雅黑" panose="020B0503020204020204" pitchFamily="34" charset="-122"/>
                <a:cs typeface="仿宋_GB2312"/>
              </a:rPr>
              <a:t>调试</a:t>
            </a:r>
            <a:r>
              <a:rPr lang="zh-CN" altLang="en-US" sz="18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：</a:t>
            </a:r>
            <a:r>
              <a:rPr lang="zh-CN" altLang="en-US" sz="1800" kern="100" dirty="0">
                <a:effectLst/>
                <a:latin typeface="微软雅黑" panose="020B0503020204020204" pitchFamily="34" charset="-122"/>
                <a:cs typeface="仿宋_GB2312"/>
              </a:rPr>
              <a:t>拿出手机，</a:t>
            </a:r>
            <a:r>
              <a:rPr lang="zh-TW" altLang="zh-CN" sz="1800" kern="100" dirty="0">
                <a:effectLst/>
                <a:latin typeface="微软雅黑" panose="020B0503020204020204" pitchFamily="34" charset="-122"/>
                <a:cs typeface="仿宋_GB2312"/>
              </a:rPr>
              <a:t>使用</a:t>
            </a:r>
            <a:r>
              <a:rPr lang="zh-TW" altLang="zh-CN" sz="1800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cs typeface="仿宋_GB2312"/>
              </a:rPr>
              <a:t>手机微信扫描屏幕二维码，并在手机上点击确认，电脑屏幕可以看到手机实时画面，系统检测通过。并把手机架设在身后45°右方1.5米到3米处。</a:t>
            </a:r>
            <a:endParaRPr lang="zh-CN" altLang="zh-CN" sz="1200" kern="100" dirty="0">
              <a:effectLst/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05460" y="2021522"/>
            <a:ext cx="5064760" cy="2317115"/>
          </a:xfrm>
          <a:prstGeom prst="rect">
            <a:avLst/>
          </a:prstGeom>
          <a:noFill/>
          <a:ln>
            <a:solidFill>
              <a:srgbClr val="4F81BD">
                <a:lumMod val="75000"/>
              </a:srgbClr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58247" y="2021840"/>
            <a:ext cx="1812925" cy="26517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cxnSp>
        <p:nvCxnSpPr>
          <p:cNvPr id="10" name="直接箭头连接符 9"/>
          <p:cNvCxnSpPr/>
          <p:nvPr/>
        </p:nvCxnSpPr>
        <p:spPr>
          <a:xfrm flipH="1" flipV="1">
            <a:off x="3471227" y="3428365"/>
            <a:ext cx="1323975" cy="6350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图片 10" descr="图形用户界面, 应用程序&#10;&#10;描述已自动生成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2" t="10873"/>
          <a:stretch>
            <a:fillRect/>
          </a:stretch>
        </p:blipFill>
        <p:spPr>
          <a:xfrm>
            <a:off x="5857240" y="2021522"/>
            <a:ext cx="5522308" cy="265176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80180" y="4858385"/>
            <a:ext cx="3181985" cy="1465580"/>
          </a:xfrm>
          <a:prstGeom prst="rect">
            <a:avLst/>
          </a:prstGeom>
          <a:noFill/>
        </p:spPr>
      </p:pic>
      <p:cxnSp>
        <p:nvCxnSpPr>
          <p:cNvPr id="13" name="直接箭头连接符 12"/>
          <p:cNvCxnSpPr/>
          <p:nvPr/>
        </p:nvCxnSpPr>
        <p:spPr>
          <a:xfrm flipH="1" flipV="1">
            <a:off x="6969124" y="4064851"/>
            <a:ext cx="386080" cy="46736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H="1" flipV="1">
            <a:off x="8717280" y="2860573"/>
            <a:ext cx="386080" cy="46736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H="1" flipV="1">
            <a:off x="5711046" y="5550416"/>
            <a:ext cx="386080" cy="46736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3840" y="132080"/>
            <a:ext cx="5740400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二、考试平台：（考前）调试设备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3840" y="1105218"/>
            <a:ext cx="7322484" cy="4904740"/>
          </a:xfrm>
          <a:prstGeom prst="rect">
            <a:avLst/>
          </a:prstGeom>
          <a:ln>
            <a:solidFill>
              <a:srgbClr val="EFD1CC"/>
            </a:solidFill>
          </a:ln>
        </p:spPr>
      </p:pic>
      <p:sp>
        <p:nvSpPr>
          <p:cNvPr id="14" name="文本框 13"/>
          <p:cNvSpPr txBox="1"/>
          <p:nvPr/>
        </p:nvSpPr>
        <p:spPr>
          <a:xfrm>
            <a:off x="7911764" y="2549288"/>
            <a:ext cx="3857961" cy="1295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5600" algn="just">
              <a:lnSpc>
                <a:spcPct val="150000"/>
              </a:lnSpc>
            </a:pPr>
            <a:r>
              <a:rPr lang="zh-TW" altLang="zh-CN" sz="1800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此时，如</a:t>
            </a:r>
            <a:r>
              <a:rPr lang="zh-CN" altLang="en-US" sz="1800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右</a:t>
            </a:r>
            <a:r>
              <a:rPr lang="zh-TW" altLang="zh-CN" sz="1800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图所示，所有设备调测完成，</a:t>
            </a:r>
            <a:r>
              <a:rPr lang="zh-CN" altLang="en-US" sz="1800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环境布置完成，</a:t>
            </a:r>
            <a:r>
              <a:rPr lang="zh-TW" altLang="zh-CN" sz="1800" b="1" u="sng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点击“返回答题入口”按钮，准备考试。</a:t>
            </a:r>
            <a:endParaRPr lang="zh-CN" altLang="zh-CN" sz="1200" b="1" u="sng" kern="100" dirty="0">
              <a:solidFill>
                <a:srgbClr val="C00000"/>
              </a:solidFill>
              <a:effectLst/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46547" y="1014531"/>
            <a:ext cx="10298906" cy="879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en-US" altLang="zh-TW" sz="18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楷体_GB2312"/>
              </a:rPr>
              <a:t>1.</a:t>
            </a:r>
            <a:r>
              <a:rPr lang="zh-TW" altLang="zh-CN" sz="18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楷体_GB2312"/>
              </a:rPr>
              <a:t>进入考试主页面</a:t>
            </a:r>
            <a:r>
              <a:rPr lang="zh-CN" altLang="en-US" sz="1800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：</a:t>
            </a:r>
            <a:r>
              <a:rPr lang="zh-TW" altLang="zh-CN" sz="1800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cs typeface="仿宋_GB2312"/>
              </a:rPr>
              <a:t>设备测试完毕，进入正式考试环节</a:t>
            </a:r>
            <a:r>
              <a:rPr lang="zh-TW" altLang="zh-CN" sz="1800" kern="100" dirty="0">
                <a:effectLst/>
                <a:latin typeface="微软雅黑" panose="020B0503020204020204" pitchFamily="34" charset="-122"/>
                <a:cs typeface="仿宋_GB2312"/>
              </a:rPr>
              <a:t>。首先阅读考试须知，并在弹出的界面勾选</a:t>
            </a:r>
            <a:r>
              <a:rPr lang="zh-CN" altLang="zh-CN" sz="1800" kern="100" dirty="0">
                <a:effectLst/>
                <a:latin typeface="微软雅黑" panose="020B0503020204020204" pitchFamily="34" charset="-122"/>
                <a:cs typeface="仿宋_GB2312"/>
              </a:rPr>
              <a:t>、</a:t>
            </a:r>
            <a:r>
              <a:rPr lang="zh-TW" altLang="zh-CN" sz="1800" kern="100" dirty="0">
                <a:effectLst/>
                <a:latin typeface="微软雅黑" panose="020B0503020204020204" pitchFamily="34" charset="-122"/>
                <a:cs typeface="仿宋_GB2312"/>
              </a:rPr>
              <a:t>“我已</a:t>
            </a:r>
            <a:r>
              <a:rPr lang="zh-CN" altLang="zh-CN" sz="1800" kern="100" dirty="0">
                <a:effectLst/>
                <a:latin typeface="微软雅黑" panose="020B0503020204020204" pitchFamily="34" charset="-122"/>
                <a:cs typeface="仿宋_GB2312"/>
              </a:rPr>
              <a:t>阅读</a:t>
            </a:r>
            <a:r>
              <a:rPr lang="zh-CN" altLang="zh-CN" sz="1800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cs typeface="仿宋_GB2312"/>
              </a:rPr>
              <a:t>上述说明</a:t>
            </a:r>
            <a:r>
              <a:rPr lang="zh-TW" altLang="zh-CN" sz="1800" kern="100" dirty="0">
                <a:effectLst/>
                <a:latin typeface="微软雅黑" panose="020B0503020204020204" pitchFamily="34" charset="-122"/>
                <a:cs typeface="仿宋_GB2312"/>
              </a:rPr>
              <a:t>” “我已完成设备调试”</a:t>
            </a:r>
            <a:r>
              <a:rPr lang="zh-TW" altLang="zh-CN" sz="1800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cs typeface="仿宋_GB2312"/>
              </a:rPr>
              <a:t>，点击下方“身份核验”按钮。</a:t>
            </a:r>
            <a:endParaRPr lang="zh-CN" altLang="zh-CN" sz="1200" kern="100" dirty="0">
              <a:effectLst/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3840" y="132080"/>
            <a:ext cx="7680960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二、考试平台：（正式考试）进入考试主页面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505585" y="2258060"/>
            <a:ext cx="8783955" cy="3874770"/>
            <a:chOff x="2347" y="4101"/>
            <a:chExt cx="13715" cy="5709"/>
          </a:xfrm>
        </p:grpSpPr>
        <p:pic>
          <p:nvPicPr>
            <p:cNvPr id="8" name="图片 7" descr="1010101010101"/>
            <p:cNvPicPr>
              <a:picLocks noChangeAspect="1"/>
            </p:cNvPicPr>
            <p:nvPr/>
          </p:nvPicPr>
          <p:blipFill>
            <a:blip r:embed="rId1"/>
            <a:srcRect t="10657" r="1790"/>
            <a:stretch>
              <a:fillRect/>
            </a:stretch>
          </p:blipFill>
          <p:spPr>
            <a:xfrm>
              <a:off x="2347" y="4101"/>
              <a:ext cx="13715" cy="5709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</p:pic>
        <p:cxnSp>
          <p:nvCxnSpPr>
            <p:cNvPr id="6" name="直接箭头连接符 5"/>
            <p:cNvCxnSpPr/>
            <p:nvPr/>
          </p:nvCxnSpPr>
          <p:spPr>
            <a:xfrm flipH="1">
              <a:off x="10400" y="7920"/>
              <a:ext cx="608" cy="597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/>
            <p:cNvCxnSpPr/>
            <p:nvPr/>
          </p:nvCxnSpPr>
          <p:spPr>
            <a:xfrm flipH="1">
              <a:off x="6896" y="7008"/>
              <a:ext cx="608" cy="597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矩形 1"/>
            <p:cNvSpPr/>
            <p:nvPr/>
          </p:nvSpPr>
          <p:spPr>
            <a:xfrm>
              <a:off x="7070" y="4510"/>
              <a:ext cx="4520" cy="7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>
                  <a:solidFill>
                    <a:schemeClr val="tx1"/>
                  </a:solidFill>
                </a:rPr>
                <a:t>考试规则</a:t>
              </a:r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43840" y="132080"/>
            <a:ext cx="7680960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二、考试平台：（正式考试）填写考生信息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49608" y="1105498"/>
            <a:ext cx="9492784" cy="3973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altLang="zh-TW" sz="18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2.</a:t>
            </a:r>
            <a:r>
              <a:rPr lang="zh-TW" altLang="zh-CN" sz="18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填写考生信息</a:t>
            </a:r>
            <a:r>
              <a:rPr lang="zh-CN" altLang="en-US" sz="18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：</a:t>
            </a:r>
            <a:r>
              <a:rPr lang="zh-TW" altLang="zh-CN" sz="1800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cs typeface="仿宋_GB2312"/>
              </a:rPr>
              <a:t>填写考生“真实姓名”、“身份证号”，填写完成后点击“下一步”。</a:t>
            </a:r>
            <a:endParaRPr lang="zh-CN" altLang="zh-CN" sz="1200" kern="100" dirty="0">
              <a:effectLst/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349375" y="1957705"/>
            <a:ext cx="9493250" cy="4180205"/>
            <a:chOff x="2126" y="3283"/>
            <a:chExt cx="14864" cy="614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/>
            <a:srcRect t="10161" r="569"/>
            <a:stretch>
              <a:fillRect/>
            </a:stretch>
          </p:blipFill>
          <p:spPr>
            <a:xfrm>
              <a:off x="2126" y="3283"/>
              <a:ext cx="14864" cy="614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</p:pic>
        <p:sp>
          <p:nvSpPr>
            <p:cNvPr id="2" name="矩形 1"/>
            <p:cNvSpPr/>
            <p:nvPr/>
          </p:nvSpPr>
          <p:spPr>
            <a:xfrm>
              <a:off x="6613" y="3476"/>
              <a:ext cx="5890" cy="7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400" b="1">
                <a:solidFill>
                  <a:schemeClr val="tx1"/>
                </a:solidFill>
                <a:sym typeface="+mn-ea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73101" y="1946558"/>
            <a:ext cx="4993005" cy="21704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096001" y="1946559"/>
            <a:ext cx="4993005" cy="223075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6" name="矩形 5"/>
          <p:cNvSpPr/>
          <p:nvPr/>
        </p:nvSpPr>
        <p:spPr>
          <a:xfrm>
            <a:off x="243840" y="132080"/>
            <a:ext cx="7680960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二、考试平台：（正式考试）核验身份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7351" y="1016247"/>
            <a:ext cx="11417300" cy="7360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6870" algn="just">
              <a:lnSpc>
                <a:spcPts val="2600"/>
              </a:lnSpc>
            </a:pPr>
            <a:r>
              <a:rPr lang="en-US" altLang="zh-TW" b="1" kern="100" dirty="0">
                <a:solidFill>
                  <a:srgbClr val="C00000"/>
                </a:solidFill>
                <a:latin typeface="微软雅黑" panose="020B0503020204020204" pitchFamily="34" charset="-122"/>
              </a:rPr>
              <a:t>3.</a:t>
            </a:r>
            <a:r>
              <a:rPr lang="zh-TW" altLang="en-US" b="1" kern="100" dirty="0">
                <a:solidFill>
                  <a:srgbClr val="C00000"/>
                </a:solidFill>
                <a:latin typeface="微软雅黑" panose="020B0503020204020204" pitchFamily="34" charset="-122"/>
              </a:rPr>
              <a:t>核</a:t>
            </a:r>
            <a:r>
              <a:rPr lang="zh-TW" altLang="en-US" sz="18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验身份</a:t>
            </a:r>
            <a:r>
              <a:rPr lang="zh-CN" altLang="en-US" sz="18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：</a:t>
            </a:r>
            <a:r>
              <a:rPr lang="zh-TW" altLang="zh-CN" sz="1800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cs typeface="仿宋_GB2312"/>
              </a:rPr>
              <a:t>点击 “开始拍照”，完成人脸照片采集，开启身份动态核验功能，实时与公安数据库保持人脸识别。</a:t>
            </a:r>
            <a:r>
              <a:rPr lang="zh-TW" altLang="zh-CN" sz="1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cs typeface="仿宋_GB2312"/>
              </a:rPr>
              <a:t>验证成功后点击“开始”按钮，开始正式考试答题。</a:t>
            </a:r>
            <a:endParaRPr lang="zh-CN" altLang="zh-CN" sz="1200" kern="100" dirty="0">
              <a:effectLst/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402343" y="4221480"/>
            <a:ext cx="4655185" cy="21297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3840" y="132080"/>
            <a:ext cx="9624060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二、考试平台： （正式考试）如遇身份核验失败，怎么办？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478155" y="1052194"/>
            <a:ext cx="5177790" cy="2181860"/>
          </a:xfrm>
          <a:prstGeom prst="rect">
            <a:avLst/>
          </a:prstGeom>
          <a:noFill/>
          <a:ln w="9525">
            <a:solidFill>
              <a:srgbClr val="C00000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335713" y="1052194"/>
            <a:ext cx="4811395" cy="2186305"/>
          </a:xfrm>
          <a:prstGeom prst="rect">
            <a:avLst/>
          </a:prstGeom>
          <a:noFill/>
          <a:ln w="9525">
            <a:solidFill>
              <a:srgbClr val="C00000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758684" y="3791377"/>
            <a:ext cx="4331335" cy="2065655"/>
          </a:xfrm>
          <a:prstGeom prst="rect">
            <a:avLst/>
          </a:prstGeom>
          <a:noFill/>
          <a:ln w="9525">
            <a:solidFill>
              <a:srgbClr val="C00000"/>
            </a:solidFill>
          </a:ln>
        </p:spPr>
      </p:pic>
      <p:sp>
        <p:nvSpPr>
          <p:cNvPr id="9" name="文本框 8"/>
          <p:cNvSpPr txBox="1"/>
          <p:nvPr/>
        </p:nvSpPr>
        <p:spPr>
          <a:xfrm>
            <a:off x="126842" y="3238501"/>
            <a:ext cx="5797708" cy="421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6870" algn="just">
              <a:lnSpc>
                <a:spcPts val="2800"/>
              </a:lnSpc>
            </a:pPr>
            <a:r>
              <a:rPr lang="zh-TW" altLang="zh-CN" sz="16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第一步：</a:t>
            </a:r>
            <a:r>
              <a:rPr lang="zh-TW" altLang="zh-CN" sz="1600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cs typeface="仿宋_GB2312"/>
              </a:rPr>
              <a:t>提示失败原因，点击“申请人工审核”按钮。</a:t>
            </a:r>
            <a:endParaRPr lang="zh-CN" altLang="zh-CN" sz="1100" kern="100" dirty="0">
              <a:effectLst/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832954" y="3269888"/>
            <a:ext cx="6224586" cy="4151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6870" algn="just">
              <a:lnSpc>
                <a:spcPts val="2800"/>
              </a:lnSpc>
            </a:pPr>
            <a:r>
              <a:rPr lang="zh-TW" altLang="zh-CN" sz="16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第二步：</a:t>
            </a:r>
            <a:r>
              <a:rPr lang="zh-TW" altLang="zh-CN" sz="1600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cs typeface="仿宋_GB2312"/>
              </a:rPr>
              <a:t>申请人工审核，上传身份证照片，上传个人实时画面。</a:t>
            </a:r>
            <a:endParaRPr lang="zh-CN" altLang="zh-CN" sz="1100" kern="100" dirty="0">
              <a:effectLst/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309687" y="5878065"/>
            <a:ext cx="9229725" cy="410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6870" algn="just">
              <a:lnSpc>
                <a:spcPts val="2800"/>
              </a:lnSpc>
            </a:pPr>
            <a:r>
              <a:rPr lang="zh-TW" altLang="zh-CN" sz="16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第三步：</a:t>
            </a:r>
            <a:r>
              <a:rPr lang="zh-TW" altLang="zh-CN" sz="1600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cs typeface="仿宋_GB2312"/>
              </a:rPr>
              <a:t>等待审核结果，后台监考老师线上核验身份。验证成功，系统会自动跳转至考试页面。</a:t>
            </a:r>
            <a:endParaRPr lang="zh-CN" altLang="zh-CN" sz="1100" kern="100" dirty="0">
              <a:effectLst/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68" name="直接连接符 13"/>
          <p:cNvCxnSpPr>
            <a:cxnSpLocks noChangeShapeType="1"/>
          </p:cNvCxnSpPr>
          <p:nvPr/>
        </p:nvCxnSpPr>
        <p:spPr bwMode="auto">
          <a:xfrm>
            <a:off x="0" y="872067"/>
            <a:ext cx="12192000" cy="0"/>
          </a:xfrm>
          <a:prstGeom prst="line">
            <a:avLst/>
          </a:prstGeom>
          <a:noFill/>
          <a:ln w="25400">
            <a:solidFill>
              <a:srgbClr val="C00000"/>
            </a:solidFill>
            <a:round/>
          </a:ln>
        </p:spPr>
      </p:cxnSp>
      <p:grpSp>
        <p:nvGrpSpPr>
          <p:cNvPr id="19" name="组合 46"/>
          <p:cNvGrpSpPr/>
          <p:nvPr/>
        </p:nvGrpSpPr>
        <p:grpSpPr bwMode="auto">
          <a:xfrm>
            <a:off x="2" y="283635"/>
            <a:ext cx="2256367" cy="531284"/>
            <a:chOff x="0" y="284389"/>
            <a:chExt cx="1692275" cy="529772"/>
          </a:xfrm>
        </p:grpSpPr>
        <p:sp>
          <p:nvSpPr>
            <p:cNvPr id="20" name="矩形 19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200" b="1" dirty="0">
                  <a:solidFill>
                    <a:schemeClr val="bg1"/>
                  </a:solidFill>
                  <a:latin typeface="Arial" panose="020B0704020202020204" pitchFamily="34" charset="0"/>
                  <a:ea typeface="微软雅黑" panose="020B0503020204020204" pitchFamily="34" charset="-122"/>
                  <a:sym typeface="Arial" panose="020B0704020202020204" pitchFamily="34" charset="0"/>
                </a:rPr>
                <a:t>考试</a:t>
              </a:r>
              <a:r>
                <a:rPr lang="zh-CN" altLang="en-US" sz="3200" b="1" dirty="0">
                  <a:solidFill>
                    <a:schemeClr val="bg1"/>
                  </a:solidFill>
                  <a:latin typeface="Arial" panose="020B0704020202020204" pitchFamily="34" charset="0"/>
                  <a:ea typeface="微软雅黑" panose="020B0503020204020204" pitchFamily="34" charset="-122"/>
                  <a:sym typeface="Arial" panose="020B0704020202020204" pitchFamily="34" charset="0"/>
                </a:rPr>
                <a:t>流程</a:t>
              </a:r>
              <a:endParaRPr lang="zh-CN" altLang="en-US" sz="3200" b="1" dirty="0">
                <a:solidFill>
                  <a:schemeClr val="bg1"/>
                </a:solidFill>
                <a:latin typeface="Arial" panose="020B0704020202020204" pitchFamily="34" charset="0"/>
                <a:ea typeface="微软雅黑" panose="020B0503020204020204" pitchFamily="34" charset="-122"/>
                <a:sym typeface="Arial" panose="020B07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 b="1" dirty="0">
                <a:solidFill>
                  <a:schemeClr val="bg1"/>
                </a:solidFill>
                <a:latin typeface="Arial" panose="020B0704020202020204" pitchFamily="34" charset="0"/>
                <a:ea typeface="微软雅黑" panose="020B0503020204020204" pitchFamily="34" charset="-122"/>
                <a:sym typeface="Arial" panose="020B07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363951" y="2319454"/>
            <a:ext cx="5464098" cy="1505414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800" b="1" spc="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考试流程</a:t>
            </a:r>
            <a:endParaRPr lang="zh-CN" altLang="en-US" sz="4800" spc="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2918" y="1042124"/>
            <a:ext cx="1156573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/>
            <a:r>
              <a:rPr lang="en-US" altLang="zh-TW" sz="1800" b="1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4.</a:t>
            </a:r>
            <a:r>
              <a:rPr lang="zh-TW" altLang="zh-CN" sz="1800" b="1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进入试题页面</a:t>
            </a:r>
            <a:r>
              <a:rPr lang="zh-CN" altLang="en-US" sz="1800" b="1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：</a:t>
            </a:r>
            <a:r>
              <a:rPr lang="zh-TW" altLang="zh-CN" sz="1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cs typeface="仿宋_GB2312"/>
              </a:rPr>
              <a:t>完成身份信息核验后，点击“我已阅读指引，开始授权”，在弹出的页面选择“整个屏幕”选项，完成屏幕实时共享，进入正式考试页面。请确保左上角实时画面正常，若黑屏，请参照调试设备步骤重新完成调测。请选择安静环境考试，关闭电脑端所有与考试无关的软件，避免意外干扰和软件弹窗影响考试。</a:t>
            </a:r>
            <a:endParaRPr lang="zh-CN" altLang="en-US" dirty="0">
              <a:latin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/>
          <a:srcRect r="1084"/>
          <a:stretch>
            <a:fillRect/>
          </a:stretch>
        </p:blipFill>
        <p:spPr>
          <a:xfrm>
            <a:off x="1408917" y="2048112"/>
            <a:ext cx="8629015" cy="395097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7" name="矩形 6"/>
          <p:cNvSpPr/>
          <p:nvPr/>
        </p:nvSpPr>
        <p:spPr>
          <a:xfrm>
            <a:off x="243840" y="132080"/>
            <a:ext cx="9624060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二、考试平台： （正式考试）</a:t>
            </a:r>
            <a:r>
              <a:rPr lang="zh-TW" altLang="zh-CN" sz="2800" b="1" dirty="0">
                <a:solidFill>
                  <a:srgbClr val="C00000"/>
                </a:solidFill>
                <a:effectLst/>
                <a:ea typeface="仿宋_GB2312"/>
                <a:cs typeface="仿宋_GB2312"/>
              </a:rPr>
              <a:t>进入试题页面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2919" y="918299"/>
            <a:ext cx="108989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5600" algn="just"/>
            <a:r>
              <a:rPr lang="en-US" altLang="zh-TW" sz="18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5.</a:t>
            </a:r>
            <a:r>
              <a:rPr lang="zh-TW" altLang="zh-CN" sz="18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开始作答</a:t>
            </a:r>
            <a:r>
              <a:rPr lang="zh-CN" altLang="en-US" sz="1800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：</a:t>
            </a:r>
            <a:r>
              <a:rPr lang="zh-TW" altLang="zh-CN" sz="1800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cs typeface="仿宋_GB2312"/>
              </a:rPr>
              <a:t>左上角监控画面正常即可开始考试。答题期间，考生需始终保持脸部处于电脑、手机摄像头监控范围内，考试现场参见下图。离开考试、遮挡脸部、多人入镜、左顾右盼、接打电话、切换屏幕等作弊或违规行为将被系统记录，并通过后台人工智能识别</a:t>
            </a:r>
            <a:r>
              <a:rPr lang="en-US" altLang="zh-TW" sz="1800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cs typeface="仿宋_GB2312"/>
              </a:rPr>
              <a:t>+</a:t>
            </a:r>
            <a:r>
              <a:rPr lang="zh-CN" altLang="en-US" sz="1800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cs typeface="仿宋_GB2312"/>
              </a:rPr>
              <a:t>人工判定</a:t>
            </a:r>
            <a:r>
              <a:rPr lang="zh-TW" altLang="zh-CN" sz="1800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cs typeface="仿宋_GB2312"/>
              </a:rPr>
              <a:t>，超过规定次数等将被系统强制交卷。</a:t>
            </a:r>
            <a:endParaRPr lang="zh-CN" altLang="zh-CN" sz="1800" kern="100" dirty="0">
              <a:effectLst/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3840" y="132080"/>
            <a:ext cx="9624060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二、考试平台： （正式考试）</a:t>
            </a:r>
            <a:r>
              <a:rPr lang="zh-CN" altLang="en-US" sz="2800" b="1" dirty="0">
                <a:solidFill>
                  <a:srgbClr val="C00000"/>
                </a:solidFill>
                <a:effectLst/>
                <a:ea typeface="仿宋_GB2312"/>
                <a:cs typeface="仿宋_GB2312"/>
              </a:rPr>
              <a:t>开始作答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6666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41195" y="2109470"/>
            <a:ext cx="7568565" cy="424942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3840" y="132080"/>
            <a:ext cx="9624060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二、考试平台： （正式考试）</a:t>
            </a:r>
            <a:r>
              <a:rPr lang="zh-CN" altLang="en-US" sz="2800" b="1" dirty="0">
                <a:solidFill>
                  <a:srgbClr val="C00000"/>
                </a:solidFill>
                <a:effectLst/>
                <a:ea typeface="仿宋_GB2312"/>
                <a:cs typeface="仿宋_GB2312"/>
              </a:rPr>
              <a:t>结束考试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32247" y="1205666"/>
            <a:ext cx="10356056" cy="879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5600" algn="just">
              <a:lnSpc>
                <a:spcPct val="150000"/>
              </a:lnSpc>
            </a:pPr>
            <a:r>
              <a:rPr lang="en-US" altLang="zh-TW" sz="18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楷体_GB2312"/>
              </a:rPr>
              <a:t>6.</a:t>
            </a:r>
            <a:r>
              <a:rPr lang="zh-TW" altLang="zh-CN" sz="18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楷体_GB2312"/>
              </a:rPr>
              <a:t>结束考试</a:t>
            </a:r>
            <a:r>
              <a:rPr lang="zh-CN" altLang="en-US" sz="1800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cs typeface="仿宋_GB2312"/>
              </a:rPr>
              <a:t>：</a:t>
            </a:r>
            <a:r>
              <a:rPr lang="zh-TW" altLang="zh-CN" sz="1800" kern="1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cs typeface="仿宋_GB2312"/>
              </a:rPr>
              <a:t>答题完毕后，点击“提交试卷”按钮，在弹出的对话框中点击“确认”按钮。系统提示交卷成功，完成考试全部流程。</a:t>
            </a:r>
            <a:endParaRPr lang="zh-CN" altLang="zh-CN" sz="1200" kern="100" dirty="0">
              <a:effectLst/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7" name="officeArt object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438152" y="2410777"/>
            <a:ext cx="5257800" cy="2952115"/>
          </a:xfrm>
          <a:prstGeom prst="rect">
            <a:avLst/>
          </a:prstGeom>
          <a:ln w="12700" cap="flat">
            <a:solidFill>
              <a:srgbClr val="C00000"/>
            </a:solidFill>
            <a:miter lim="400000"/>
            <a:headEnd/>
            <a:tailEnd/>
          </a:ln>
          <a:effectLst/>
        </p:spPr>
      </p:pic>
      <p:pic>
        <p:nvPicPr>
          <p:cNvPr id="8" name="图片 7" descr="8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0275" y="2410460"/>
            <a:ext cx="5657215" cy="295910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217069" y="2452508"/>
            <a:ext cx="622458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60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三</a:t>
            </a:r>
            <a:r>
              <a:rPr lang="zh-CN" altLang="en-US" sz="6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、考生守则</a:t>
            </a:r>
            <a:endParaRPr lang="zh-CN" altLang="en-US" sz="6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3840" y="132080"/>
            <a:ext cx="9624060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三、考生守则</a:t>
            </a:r>
            <a:r>
              <a:rPr lang="en-US" altLang="zh-CN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考试异常行为判定细则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9129" y="936952"/>
            <a:ext cx="3822700" cy="5417185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990" y="936951"/>
            <a:ext cx="3866515" cy="5417185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91030" y="2319655"/>
            <a:ext cx="8879840" cy="1505585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spc="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常见问题解答</a:t>
            </a:r>
            <a:r>
              <a:rPr lang="en-US" altLang="zh-CN" sz="4800" b="1" spc="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4800" b="1" spc="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重点说明</a:t>
            </a:r>
            <a:endParaRPr lang="zh-CN" altLang="en-US" sz="4800" b="1" spc="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3840" y="132080"/>
            <a:ext cx="9624060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重点说明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7240" y="1761540"/>
            <a:ext cx="1014476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 </a:t>
            </a:r>
            <a:endParaRPr lang="zh-CN" altLang="en-US" sz="2400" dirty="0"/>
          </a:p>
        </p:txBody>
      </p:sp>
      <p:sp>
        <p:nvSpPr>
          <p:cNvPr id="10" name="文本框 9"/>
          <p:cNvSpPr txBox="1"/>
          <p:nvPr/>
        </p:nvSpPr>
        <p:spPr>
          <a:xfrm>
            <a:off x="939800" y="3014506"/>
            <a:ext cx="998220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sym typeface="+mn-ea"/>
              </a:rPr>
              <a:t>2. 模拟</a:t>
            </a:r>
            <a:r>
              <a:rPr sz="2400" b="1" dirty="0">
                <a:solidFill>
                  <a:srgbClr val="C00000"/>
                </a:solidFill>
                <a:latin typeface="微软雅黑" panose="020B0503020204020204" pitchFamily="34" charset="-122"/>
                <a:sym typeface="+mn-ea"/>
              </a:rPr>
              <a:t>测试以后，考场及考试环境、网络环境和硬件设备，尽量不要进行更改</a:t>
            </a:r>
            <a:endParaRPr sz="2400" b="1" dirty="0">
              <a:solidFill>
                <a:srgbClr val="C00000"/>
              </a:solidFill>
              <a:latin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3840" y="132080"/>
            <a:ext cx="9624060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常见问题解答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7240" y="1761540"/>
            <a:ext cx="101447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</a:rPr>
              <a:t>问：PC中途退出（断网之类的）、手机端中途退出（电话进来、没电之类的），怎么重新进入？</a:t>
            </a:r>
            <a:endParaRPr lang="en-US" altLang="zh-CN" dirty="0"/>
          </a:p>
          <a:p>
            <a:r>
              <a:rPr lang="zh-CN" altLang="en-US" b="1" dirty="0"/>
              <a:t>答：</a:t>
            </a:r>
            <a:r>
              <a:rPr lang="zh-CN" altLang="en-US" dirty="0"/>
              <a:t>电话进入只要不接听，系统不会中断，请保持手机电量充足或者插上充电宝，</a:t>
            </a:r>
            <a:endParaRPr lang="en-US" altLang="zh-CN" dirty="0"/>
          </a:p>
          <a:p>
            <a:r>
              <a:rPr lang="zh-CN" altLang="en-US" dirty="0"/>
              <a:t>如果因为网络掉线，拿出手机快速扫描屏幕二维码，就可以继续作答。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777240" y="4803894"/>
            <a:ext cx="8427720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</a:rPr>
              <a:t>问：开考后才能验证登录，还是验证登录后还再等待开考？</a:t>
            </a:r>
            <a:endParaRPr lang="en-US" altLang="zh-CN" b="1" dirty="0">
              <a:solidFill>
                <a:srgbClr val="C00000"/>
              </a:solidFill>
            </a:endParaRPr>
          </a:p>
          <a:p>
            <a:r>
              <a:rPr lang="zh-CN" altLang="en-US" b="1" dirty="0"/>
              <a:t>答：</a:t>
            </a:r>
            <a:r>
              <a:rPr lang="zh-CN" altLang="en-US" dirty="0"/>
              <a:t>考试都有</a:t>
            </a:r>
            <a:r>
              <a:rPr lang="en-US" altLang="zh-CN" dirty="0"/>
              <a:t>30</a:t>
            </a:r>
            <a:r>
              <a:rPr lang="zh-CN" altLang="en-US" dirty="0"/>
              <a:t>分钟提前调测系统的时间。考试时间开始，方可作答。</a:t>
            </a:r>
            <a:endParaRPr lang="zh-CN" alt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16280" y="1095494"/>
            <a:ext cx="1095756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43840" y="132080"/>
            <a:ext cx="9624060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常见问题解答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16280" y="1806079"/>
            <a:ext cx="109575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</a:rPr>
              <a:t>问：考试过程中网络中断了怎么办？</a:t>
            </a:r>
            <a:r>
              <a:rPr lang="en-US" altLang="zh-CN" b="1" dirty="0">
                <a:solidFill>
                  <a:srgbClr val="C00000"/>
                </a:solidFill>
              </a:rPr>
              <a:t>PC</a:t>
            </a:r>
            <a:r>
              <a:rPr lang="zh-CN" altLang="en-US" b="1" dirty="0">
                <a:solidFill>
                  <a:srgbClr val="C00000"/>
                </a:solidFill>
              </a:rPr>
              <a:t>突发故障怎么办？</a:t>
            </a:r>
            <a:endParaRPr lang="en-US" altLang="zh-CN" b="1" dirty="0">
              <a:solidFill>
                <a:srgbClr val="C00000"/>
              </a:solidFill>
            </a:endParaRPr>
          </a:p>
          <a:p>
            <a:r>
              <a:rPr lang="zh-CN" altLang="en-US" b="1" dirty="0"/>
              <a:t>答：</a:t>
            </a:r>
            <a:r>
              <a:rPr lang="zh-CN" altLang="en-US" dirty="0"/>
              <a:t>考试系统实时保存答案，请考生重新进入系统，重新调整网络。成绩不影响。</a:t>
            </a:r>
            <a:endParaRPr lang="en-US" altLang="zh-CN" dirty="0"/>
          </a:p>
          <a:p>
            <a:r>
              <a:rPr lang="zh-CN" altLang="en-US" dirty="0"/>
              <a:t>要求考生考前检查好设备运行情况，设置好网络，如果中途断网超过</a:t>
            </a:r>
            <a:r>
              <a:rPr lang="en-US" altLang="zh-CN" dirty="0"/>
              <a:t>5</a:t>
            </a:r>
            <a:r>
              <a:rPr lang="zh-CN" altLang="en-US" dirty="0"/>
              <a:t>分钟系统会强制交卷</a:t>
            </a:r>
            <a:endParaRPr lang="en-US" altLang="zh-CN" dirty="0"/>
          </a:p>
        </p:txBody>
      </p:sp>
      <p:sp>
        <p:nvSpPr>
          <p:cNvPr id="8" name="文本框 7"/>
          <p:cNvSpPr txBox="1"/>
          <p:nvPr/>
        </p:nvSpPr>
        <p:spPr>
          <a:xfrm>
            <a:off x="716280" y="3379649"/>
            <a:ext cx="109575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</a:rPr>
              <a:t>问：异常次数？ 和 切屏次数？</a:t>
            </a:r>
            <a:endParaRPr lang="en-US" altLang="zh-CN" b="1" dirty="0">
              <a:solidFill>
                <a:srgbClr val="C00000"/>
              </a:solidFill>
            </a:endParaRPr>
          </a:p>
          <a:p>
            <a:r>
              <a:rPr lang="zh-CN" altLang="en-US" b="1" dirty="0"/>
              <a:t>答：</a:t>
            </a:r>
            <a:r>
              <a:rPr lang="zh-CN" altLang="en-US" dirty="0"/>
              <a:t>异常次数</a:t>
            </a:r>
            <a:r>
              <a:rPr lang="en-US" altLang="zh-CN" dirty="0"/>
              <a:t>10</a:t>
            </a:r>
            <a:r>
              <a:rPr lang="zh-CN" altLang="en-US" dirty="0"/>
              <a:t>次，切屏次数</a:t>
            </a:r>
            <a:r>
              <a:rPr lang="en-US" altLang="zh-CN" dirty="0"/>
              <a:t>10</a:t>
            </a:r>
            <a:r>
              <a:rPr lang="zh-CN" altLang="en-US" dirty="0"/>
              <a:t>次，第</a:t>
            </a:r>
            <a:r>
              <a:rPr lang="en-US" altLang="zh-CN" dirty="0"/>
              <a:t>11</a:t>
            </a:r>
            <a:r>
              <a:rPr lang="zh-CN" altLang="en-US" dirty="0"/>
              <a:t>次将强制交卷。</a:t>
            </a:r>
            <a:endParaRPr lang="en-US" altLang="zh-CN" dirty="0"/>
          </a:p>
        </p:txBody>
      </p:sp>
      <p:sp>
        <p:nvSpPr>
          <p:cNvPr id="11" name="文本框 10"/>
          <p:cNvSpPr txBox="1"/>
          <p:nvPr/>
        </p:nvSpPr>
        <p:spPr>
          <a:xfrm>
            <a:off x="716280" y="4558984"/>
            <a:ext cx="622808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</a:rPr>
              <a:t>问：考试前电脑有哪些软件是要关闭的？</a:t>
            </a:r>
            <a:endParaRPr lang="en-US" altLang="zh-CN" b="1" dirty="0">
              <a:solidFill>
                <a:srgbClr val="C00000"/>
              </a:solidFill>
            </a:endParaRPr>
          </a:p>
          <a:p>
            <a:r>
              <a:rPr lang="zh-CN" altLang="en-US" b="1" dirty="0"/>
              <a:t>答：</a:t>
            </a:r>
            <a:r>
              <a:rPr lang="zh-CN" altLang="en-US" dirty="0"/>
              <a:t>关闭电脑内所有易弹窗、弹框等所有与考试无关的软件</a:t>
            </a:r>
            <a:endParaRPr lang="en-US" altLang="zh-CN" dirty="0"/>
          </a:p>
          <a:p>
            <a:r>
              <a:rPr lang="zh-CN" altLang="en-US" dirty="0"/>
              <a:t>切记退出远程协助之类的软件，系统会自动检测驻留进程。</a:t>
            </a:r>
            <a:endParaRPr lang="zh-CN" alt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727200" y="2031779"/>
            <a:ext cx="8904514" cy="1938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6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感谢观看</a:t>
            </a:r>
            <a:endParaRPr kumimoji="0" lang="en-US" altLang="zh-CN" sz="6000" b="1" i="0" u="none" strike="noStrike" kern="1200" cap="none" spc="60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6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祝各考生取得好成绩！</a:t>
            </a:r>
            <a:endParaRPr kumimoji="0" lang="zh-CN" altLang="en-US" sz="6000" b="1" i="0" u="none" strike="noStrike" kern="1200" cap="none" spc="60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217069" y="2452508"/>
            <a:ext cx="622458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6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一、考前</a:t>
            </a:r>
            <a:r>
              <a:rPr lang="zh-CN" altLang="en-US" sz="60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准备</a:t>
            </a:r>
            <a:endParaRPr lang="zh-CN" altLang="en-US" sz="6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3840" y="132080"/>
            <a:ext cx="5740400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一、考前须知：网址</a:t>
            </a:r>
            <a:r>
              <a:rPr lang="en-US" altLang="zh-CN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账号</a:t>
            </a:r>
            <a:r>
              <a:rPr lang="en-US" altLang="zh-CN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923289" y="961830"/>
            <a:ext cx="10345951" cy="5200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1800" b="1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1800" b="1" kern="100" dirty="0">
                <a:effectLst/>
                <a:highlight>
                  <a:srgbClr val="FFFF00"/>
                </a:highlight>
                <a:latin typeface="微软雅黑" panose="020B0503020204020204" pitchFamily="34" charset="-122"/>
                <a:cs typeface="Times New Roman" panose="02020603050405020304" pitchFamily="18" charset="0"/>
              </a:rPr>
              <a:t>考试登录链接</a:t>
            </a:r>
            <a:r>
              <a:rPr lang="zh-CN" altLang="zh-CN" sz="1800" b="1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zh-CN" altLang="zh-CN" sz="1800" b="1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https://v.kaoshixing.com/login/account/pc/#/login/641760</a:t>
            </a:r>
            <a:r>
              <a:rPr lang="zh-CN" altLang="zh-CN" sz="1800" b="1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br>
              <a:rPr lang="zh-CN" altLang="zh-CN" sz="1800" b="1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</a:rPr>
            </a:br>
            <a:r>
              <a:rPr lang="zh-CN" altLang="zh-CN" sz="1800" b="1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1800" b="1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zh-CN" sz="12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zh-CN" altLang="zh-CN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</a:rPr>
              <a:t>模拟考试</a:t>
            </a:r>
            <a:r>
              <a:rPr lang="en-US" altLang="zh-CN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</a:rPr>
              <a:t>/</a:t>
            </a:r>
            <a:r>
              <a:rPr lang="zh-CN" altLang="en-US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</a:rPr>
              <a:t>正式考试都是这个链接</a:t>
            </a:r>
            <a:r>
              <a:rPr lang="zh-CN" altLang="en-US" sz="12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endParaRPr lang="zh-CN" altLang="zh-CN" sz="1200" kern="100" dirty="0">
              <a:effectLst/>
              <a:latin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50000"/>
              </a:lnSpc>
              <a:spcAft>
                <a:spcPts val="600"/>
              </a:spcAft>
            </a:pPr>
            <a:r>
              <a:rPr lang="en-US" altLang="zh-CN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en-US" sz="1800" kern="100" dirty="0">
                <a:effectLst/>
                <a:highlight>
                  <a:srgbClr val="FFFF00"/>
                </a:highlight>
                <a:latin typeface="微软雅黑" panose="020B0503020204020204" pitchFamily="34" charset="-122"/>
                <a:cs typeface="Times New Roman" panose="02020603050405020304" pitchFamily="18" charset="0"/>
              </a:rPr>
              <a:t>登录账号</a:t>
            </a:r>
            <a:r>
              <a:rPr lang="zh-CN" altLang="en-US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</a:rPr>
              <a:t>：本人身份证号</a:t>
            </a:r>
            <a:r>
              <a:rPr lang="en-US" altLang="zh-CN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</a:rPr>
              <a:t>    </a:t>
            </a:r>
            <a:r>
              <a:rPr lang="zh-CN" altLang="en-US" sz="1800" kern="100" dirty="0">
                <a:effectLst/>
                <a:highlight>
                  <a:srgbClr val="FFFF00"/>
                </a:highlight>
                <a:latin typeface="微软雅黑" panose="020B0503020204020204" pitchFamily="34" charset="-122"/>
                <a:cs typeface="Times New Roman" panose="02020603050405020304" pitchFamily="18" charset="0"/>
              </a:rPr>
              <a:t>登录密码</a:t>
            </a:r>
            <a:r>
              <a:rPr lang="zh-CN" altLang="en-US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zh-CN" altLang="en-US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</a:rPr>
              <a:t>身份证号后六位</a:t>
            </a:r>
            <a:endParaRPr lang="zh-CN" altLang="en-US" sz="1800" kern="100" dirty="0">
              <a:effectLst/>
              <a:latin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50000"/>
              </a:lnSpc>
              <a:spcAft>
                <a:spcPts val="600"/>
              </a:spcAft>
            </a:pPr>
            <a:r>
              <a:rPr lang="en-US" altLang="zh-CN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</a:rPr>
              <a:t>3.</a:t>
            </a:r>
            <a:r>
              <a:rPr lang="zh-CN" altLang="zh-CN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如有问题联系：</a:t>
            </a:r>
            <a:r>
              <a:rPr lang="en-US" altLang="zh-CN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zh-CN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考试系统登录</a:t>
            </a:r>
            <a:r>
              <a:rPr lang="zh-CN" altLang="zh-CN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及操作问题联系</a:t>
            </a:r>
            <a:r>
              <a:rPr lang="en-US" altLang="zh-CN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4008703077     </a:t>
            </a:r>
            <a:endParaRPr lang="en-US" altLang="zh-CN" sz="1800" kern="100" dirty="0">
              <a:effectLst/>
              <a:latin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 indent="266700">
              <a:lnSpc>
                <a:spcPct val="150000"/>
              </a:lnSpc>
              <a:spcAft>
                <a:spcPts val="600"/>
              </a:spcAft>
            </a:pPr>
            <a:r>
              <a:rPr lang="en-US" altLang="zh-CN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                        </a:t>
            </a:r>
            <a:r>
              <a:rPr altLang="zh-CN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其他咨询学校</a:t>
            </a:r>
            <a:r>
              <a:rPr lang="zh-CN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相关</a:t>
            </a:r>
            <a:r>
              <a:rPr altLang="zh-CN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问题联系</a:t>
            </a:r>
            <a:r>
              <a:rPr lang="en-US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0359-2084752</a:t>
            </a:r>
            <a:endParaRPr altLang="zh-CN" sz="1800" kern="100" dirty="0">
              <a:effectLst/>
              <a:latin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 indent="266700">
              <a:lnSpc>
                <a:spcPct val="150000"/>
              </a:lnSpc>
              <a:spcAft>
                <a:spcPts val="600"/>
              </a:spcAft>
            </a:pPr>
            <a:r>
              <a:rPr lang="en-US" altLang="zh-CN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</a:rPr>
              <a:t>4.</a:t>
            </a:r>
            <a:r>
              <a:rPr lang="zh-CN" altLang="en-US" sz="1800" kern="100" dirty="0">
                <a:effectLst/>
                <a:highlight>
                  <a:srgbClr val="FFFF00"/>
                </a:highlight>
                <a:latin typeface="微软雅黑" panose="020B0503020204020204" pitchFamily="34" charset="-122"/>
                <a:cs typeface="Times New Roman" panose="02020603050405020304" pitchFamily="18" charset="0"/>
              </a:rPr>
              <a:t>考试时间</a:t>
            </a:r>
            <a:r>
              <a:rPr lang="zh-CN" altLang="en-US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</a:rPr>
              <a:t>如下：</a:t>
            </a:r>
            <a:r>
              <a:rPr lang="zh-CN" altLang="en-US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模拟考试（测试设备</a:t>
            </a:r>
            <a:r>
              <a:rPr lang="zh-CN" altLang="en-US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没问题，</a:t>
            </a:r>
            <a:r>
              <a:rPr lang="zh-CN" altLang="en-US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可以看到试卷页面，考生可以交卷退出）</a:t>
            </a:r>
            <a:br>
              <a:rPr lang="zh-CN" altLang="en-US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</a:rPr>
            </a:br>
            <a:r>
              <a:rPr lang="zh-CN" altLang="en-US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1800" kern="100" dirty="0">
                <a:effectLst/>
                <a:latin typeface="微软雅黑" panose="020B0503020204020204" pitchFamily="34" charset="-122"/>
                <a:cs typeface="Times New Roman" panose="02020603050405020304" pitchFamily="18" charset="0"/>
              </a:rPr>
              <a:t>                                                        </a:t>
            </a:r>
            <a:endParaRPr lang="zh-CN" altLang="zh-CN" sz="1800" kern="100" dirty="0">
              <a:effectLst/>
              <a:latin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50000"/>
              </a:lnSpc>
              <a:spcAft>
                <a:spcPts val="600"/>
              </a:spcAft>
            </a:pPr>
            <a:endParaRPr lang="zh-CN" altLang="zh-CN" sz="1800" kern="100" dirty="0">
              <a:effectLst/>
              <a:latin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50000"/>
              </a:lnSpc>
              <a:spcAft>
                <a:spcPts val="600"/>
              </a:spcAft>
            </a:pPr>
            <a:endParaRPr lang="zh-CN" altLang="zh-CN" sz="1800" kern="100" dirty="0">
              <a:effectLst/>
              <a:latin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50000"/>
              </a:lnSpc>
              <a:spcAft>
                <a:spcPts val="600"/>
              </a:spcAft>
            </a:pPr>
            <a:endParaRPr lang="zh-CN" altLang="zh-CN" sz="1800" kern="100" dirty="0">
              <a:effectLst/>
              <a:latin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50000"/>
              </a:lnSpc>
              <a:spcAft>
                <a:spcPts val="600"/>
              </a:spcAft>
            </a:pPr>
            <a:endParaRPr lang="en-US" altLang="zh-CN" sz="1800" kern="100" dirty="0">
              <a:effectLst/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6" name="表格 15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923290" y="4760595"/>
          <a:ext cx="10071100" cy="1596390"/>
        </p:xfrm>
        <a:graphic>
          <a:graphicData uri="http://schemas.openxmlformats.org/drawingml/2006/table">
            <a:tbl>
              <a:tblPr firstRow="1" firstCol="1" bandRow="1"/>
              <a:tblGrid>
                <a:gridCol w="949960"/>
                <a:gridCol w="3101975"/>
                <a:gridCol w="3183890"/>
                <a:gridCol w="2835275"/>
              </a:tblGrid>
              <a:tr h="532130">
                <a:tc>
                  <a:txBody>
                    <a:bodyPr/>
                    <a:lstStyle/>
                    <a:p>
                      <a:pPr algn="ctr"/>
                      <a:r>
                        <a:rPr lang="zh-CN" sz="1600" b="1" kern="10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序号</a:t>
                      </a:r>
                      <a:endParaRPr lang="zh-CN" sz="20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54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b="1" kern="10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考试科目</a:t>
                      </a:r>
                      <a:endParaRPr lang="zh-CN" sz="20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549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zh-CN" sz="1600" b="1" kern="10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考试时间</a:t>
                      </a:r>
                      <a:endParaRPr lang="zh-CN" sz="20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5496"/>
                    </a:solidFill>
                  </a:tcPr>
                </a:tc>
                <a:tc hMerge="1">
                  <a:tcPr/>
                </a:tc>
              </a:tr>
              <a:tr h="532130">
                <a:tc>
                  <a:txBody>
                    <a:bodyPr/>
                    <a:lstStyle/>
                    <a:p>
                      <a:pPr algn="ctr" latinLnBrk="1"/>
                      <a:r>
                        <a:rPr lang="en-US" sz="1600" b="1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1</a:t>
                      </a:r>
                      <a:endParaRPr lang="en-US" sz="1600" b="1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561340" algn="l" latinLnBrk="1"/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正式</a:t>
                      </a:r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考试：</a:t>
                      </a:r>
                      <a:r>
                        <a:rPr lang="zh-CN" altLang="en-US" sz="16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身</a:t>
                      </a:r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份核验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zh-CN" sz="16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4</a:t>
                      </a:r>
                      <a:r>
                        <a:rPr lang="zh-CN" sz="16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月</a:t>
                      </a:r>
                      <a:r>
                        <a:rPr lang="en-US" altLang="zh-CN" sz="16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12</a:t>
                      </a:r>
                      <a:r>
                        <a:rPr lang="zh-CN" sz="16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日（周</a:t>
                      </a:r>
                      <a:r>
                        <a:rPr lang="zh-CN" sz="16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日）</a:t>
                      </a:r>
                      <a:endParaRPr lang="zh-CN" sz="16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zh-CN" sz="16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上午</a:t>
                      </a:r>
                      <a:r>
                        <a:rPr lang="en-US" altLang="zh-CN" sz="16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8</a:t>
                      </a: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:30-9:00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itchFamily="2" charset="-122"/>
                      </a:endParaRPr>
                    </a:p>
                    <a:p>
                      <a:pPr algn="ctr" latinLnBrk="1"/>
                      <a:r>
                        <a:rPr lang="zh-CN" altLang="en-US" sz="16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【</a:t>
                      </a:r>
                      <a:r>
                        <a:rPr lang="en-US" altLang="zh-CN" sz="16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8:30</a:t>
                      </a:r>
                      <a:r>
                        <a:rPr lang="zh-CN" altLang="en-US" sz="16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可以</a:t>
                      </a:r>
                      <a:r>
                        <a:rPr lang="zh-CN" altLang="en-US" sz="16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进入身份核验】</a:t>
                      </a:r>
                      <a:r>
                        <a:rPr lang="en-US" altLang="zh-CN" sz="16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             </a:t>
                      </a:r>
                      <a:endParaRPr lang="zh-CN" altLang="en-US" sz="16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2130">
                <a:tc>
                  <a:txBody>
                    <a:bodyPr/>
                    <a:lstStyle/>
                    <a:p>
                      <a:pPr algn="ctr" latinLnBrk="1"/>
                      <a:r>
                        <a:rPr lang="en-US" sz="1600" b="1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2</a:t>
                      </a:r>
                      <a:endParaRPr lang="en-US" sz="1600" b="1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indent="561340" algn="l" latinLnBrk="1"/>
                      <a:r>
                        <a:rPr lang="zh-CN" altLang="en-US" sz="16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正式考试：</a:t>
                      </a:r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线上考试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zh-CN" sz="16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4</a:t>
                      </a:r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月</a:t>
                      </a:r>
                      <a:r>
                        <a:rPr lang="en-US" altLang="zh-CN" sz="16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12</a:t>
                      </a:r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日（周</a:t>
                      </a:r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日）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上午</a:t>
                      </a:r>
                      <a:r>
                        <a:rPr lang="en-US" altLang="zh-CN" sz="16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9</a:t>
                      </a: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:00-11:00</a:t>
                      </a:r>
                      <a:r>
                        <a:rPr lang="zh-CN" altLang="en-US" sz="16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【</a:t>
                      </a:r>
                      <a:r>
                        <a:rPr lang="en-US" altLang="zh-CN" sz="16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120</a:t>
                      </a:r>
                      <a:r>
                        <a:rPr lang="zh-CN" altLang="en-US" sz="16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分钟】</a:t>
                      </a:r>
                      <a:endParaRPr lang="zh-CN" altLang="en-US" sz="16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894080" y="3773170"/>
          <a:ext cx="10100310" cy="1069975"/>
        </p:xfrm>
        <a:graphic>
          <a:graphicData uri="http://schemas.openxmlformats.org/drawingml/2006/table">
            <a:tbl>
              <a:tblPr firstRow="1" firstCol="1" bandRow="1"/>
              <a:tblGrid>
                <a:gridCol w="1129665"/>
                <a:gridCol w="3051175"/>
                <a:gridCol w="3131185"/>
                <a:gridCol w="2788285"/>
              </a:tblGrid>
              <a:tr h="468630">
                <a:tc>
                  <a:txBody>
                    <a:bodyPr/>
                    <a:p>
                      <a:pPr algn="ctr"/>
                      <a:r>
                        <a:rPr lang="zh-CN" sz="1600" b="1" kern="10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序号</a:t>
                      </a:r>
                      <a:endParaRPr lang="zh-CN" sz="20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5496"/>
                    </a:solidFill>
                  </a:tcPr>
                </a:tc>
                <a:tc>
                  <a:txBody>
                    <a:bodyPr/>
                    <a:p>
                      <a:pPr algn="ctr"/>
                      <a:r>
                        <a:rPr lang="en-US" altLang="zh-CN" sz="200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zh-CN" sz="20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5496"/>
                    </a:solidFill>
                  </a:tcPr>
                </a:tc>
                <a:tc gridSpan="2">
                  <a:txBody>
                    <a:bodyPr/>
                    <a:p>
                      <a:pPr algn="ctr" latinLnBrk="1"/>
                      <a:r>
                        <a:rPr lang="zh-CN" sz="1600" b="1" kern="10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测试时间</a:t>
                      </a:r>
                      <a:endParaRPr lang="zh-CN" sz="20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5496"/>
                    </a:solidFill>
                  </a:tcPr>
                </a:tc>
                <a:tc hMerge="1">
                  <a:tcPr/>
                </a:tc>
              </a:tr>
              <a:tr h="601345">
                <a:tc>
                  <a:txBody>
                    <a:bodyPr/>
                    <a:p>
                      <a:pPr algn="ctr" latinLnBrk="1"/>
                      <a:r>
                        <a:rPr lang="en-US" sz="1600" b="1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1</a:t>
                      </a:r>
                      <a:endParaRPr lang="en-US" sz="1600" b="1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561340" algn="l" latinLnBrk="1"/>
                      <a:r>
                        <a:rPr lang="en-US" altLang="zh-CN" sz="16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    </a:t>
                      </a:r>
                      <a:r>
                        <a:rPr lang="zh-CN" altLang="en-US" sz="16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模拟考试</a:t>
                      </a:r>
                      <a:r>
                        <a:rPr lang="en-US" altLang="zh-CN" sz="16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/</a:t>
                      </a:r>
                      <a:r>
                        <a:rPr lang="zh-CN" altLang="en-US" sz="16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调试</a:t>
                      </a:r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设备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 latinLnBrk="1"/>
                      <a:r>
                        <a:rPr lang="en-US" altLang="zh-CN" sz="16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4</a:t>
                      </a:r>
                      <a:r>
                        <a:rPr lang="zh-CN" altLang="en-US" sz="16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月</a:t>
                      </a:r>
                      <a:r>
                        <a:rPr lang="en-US" altLang="zh-CN" sz="16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11</a:t>
                      </a:r>
                      <a:r>
                        <a:rPr lang="zh-CN" altLang="en-US" sz="16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日（周</a:t>
                      </a:r>
                      <a:r>
                        <a:rPr lang="zh-CN" altLang="en-US" sz="16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</a:rPr>
                        <a:t>六）</a:t>
                      </a:r>
                      <a:endParaRPr lang="en-US" altLang="zh-CN" sz="16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 latinLnBrk="1"/>
                      <a:r>
                        <a:rPr lang="en-US" altLang="zh-CN" sz="160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itchFamily="2" charset="-122"/>
                          <a:sym typeface="+mn-ea"/>
                        </a:rPr>
                        <a:t>9:00-12:00</a:t>
                      </a:r>
                      <a:endParaRPr lang="en-US" altLang="zh-CN" sz="16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itchFamily="2" charset="-122"/>
                        <a:sym typeface="+mn-e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3840" y="132080"/>
            <a:ext cx="5740400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一、考前须知：考试形式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45067" y="1338645"/>
            <a:ext cx="5131032" cy="4559804"/>
          </a:xfrm>
          <a:prstGeom prst="rect">
            <a:avLst/>
          </a:prstGeom>
          <a:ln>
            <a:solidFill>
              <a:srgbClr val="EFD1CC"/>
            </a:solidFill>
          </a:ln>
        </p:spPr>
      </p:pic>
      <p:sp>
        <p:nvSpPr>
          <p:cNvPr id="9" name="矩形 8"/>
          <p:cNvSpPr/>
          <p:nvPr/>
        </p:nvSpPr>
        <p:spPr>
          <a:xfrm>
            <a:off x="831900" y="2320961"/>
            <a:ext cx="3744913" cy="902962"/>
          </a:xfrm>
          <a:prstGeom prst="rect">
            <a:avLst/>
          </a:prstGeom>
          <a:solidFill>
            <a:schemeClr val="bg1">
              <a:alpha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lnSpc>
                <a:spcPct val="120000"/>
              </a:lnSpc>
            </a:pPr>
            <a:endParaRPr lang="zh-CN" altLang="en-US" sz="1400" spc="1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7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35378" y="3425612"/>
            <a:ext cx="3744913" cy="902962"/>
          </a:xfrm>
          <a:prstGeom prst="rect">
            <a:avLst/>
          </a:prstGeom>
          <a:solidFill>
            <a:schemeClr val="bg1">
              <a:alpha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lnSpc>
                <a:spcPct val="120000"/>
              </a:lnSpc>
            </a:pPr>
            <a:endParaRPr lang="zh-CN" altLang="en-US" sz="1400" spc="1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7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23957" y="4995487"/>
            <a:ext cx="3744913" cy="902962"/>
          </a:xfrm>
          <a:prstGeom prst="rect">
            <a:avLst/>
          </a:prstGeom>
          <a:solidFill>
            <a:schemeClr val="bg1">
              <a:alpha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lnSpc>
                <a:spcPct val="120000"/>
              </a:lnSpc>
            </a:pPr>
            <a:endParaRPr lang="zh-CN" altLang="en-US" sz="1400" spc="1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7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84536" y="1433144"/>
            <a:ext cx="360000" cy="360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/>
              <a:t>1</a:t>
            </a:r>
            <a:endParaRPr lang="zh-CN" altLang="en-US" sz="2000" dirty="0"/>
          </a:p>
        </p:txBody>
      </p:sp>
      <p:sp>
        <p:nvSpPr>
          <p:cNvPr id="16" name="椭圆 15"/>
          <p:cNvSpPr/>
          <p:nvPr/>
        </p:nvSpPr>
        <p:spPr>
          <a:xfrm>
            <a:off x="694401" y="2490322"/>
            <a:ext cx="360000" cy="360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/>
              <a:t>2</a:t>
            </a:r>
            <a:endParaRPr lang="zh-CN" altLang="en-US" sz="2000" dirty="0"/>
          </a:p>
        </p:txBody>
      </p:sp>
      <p:sp>
        <p:nvSpPr>
          <p:cNvPr id="19" name="椭圆 18"/>
          <p:cNvSpPr/>
          <p:nvPr/>
        </p:nvSpPr>
        <p:spPr>
          <a:xfrm>
            <a:off x="681109" y="3698175"/>
            <a:ext cx="360000" cy="360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/>
              <a:t>3</a:t>
            </a:r>
            <a:endParaRPr lang="zh-CN" altLang="en-US" sz="2000" dirty="0"/>
          </a:p>
        </p:txBody>
      </p:sp>
      <p:sp>
        <p:nvSpPr>
          <p:cNvPr id="22" name="椭圆 21"/>
          <p:cNvSpPr/>
          <p:nvPr/>
        </p:nvSpPr>
        <p:spPr>
          <a:xfrm>
            <a:off x="709932" y="4912574"/>
            <a:ext cx="360000" cy="360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/>
              <a:t>4</a:t>
            </a:r>
            <a:endParaRPr lang="zh-CN" altLang="en-US" sz="2000" dirty="0"/>
          </a:p>
        </p:txBody>
      </p:sp>
      <p:sp>
        <p:nvSpPr>
          <p:cNvPr id="28" name="矩形 27"/>
          <p:cNvSpPr/>
          <p:nvPr/>
        </p:nvSpPr>
        <p:spPr>
          <a:xfrm>
            <a:off x="1069932" y="1653616"/>
            <a:ext cx="3848735" cy="902970"/>
          </a:xfrm>
          <a:prstGeom prst="rect">
            <a:avLst/>
          </a:prstGeom>
          <a:solidFill>
            <a:schemeClr val="bg1">
              <a:alpha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lnSpc>
                <a:spcPct val="120000"/>
              </a:lnSpc>
            </a:pPr>
            <a:endParaRPr lang="zh-CN" altLang="en-US" sz="1400" spc="1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7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88429" y="1413006"/>
            <a:ext cx="2492990" cy="40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答题前人脸身份核验</a:t>
            </a:r>
            <a:endParaRPr lang="zh-CN" altLang="en-US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088429" y="1773006"/>
            <a:ext cx="3262432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智能刷脸进入考试，验证考生身份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人脸数据来自公安数据库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90252" y="2402171"/>
            <a:ext cx="3849370" cy="1043940"/>
          </a:xfrm>
          <a:prstGeom prst="rect">
            <a:avLst/>
          </a:prstGeom>
          <a:solidFill>
            <a:schemeClr val="bg1">
              <a:alpha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lnSpc>
                <a:spcPct val="120000"/>
              </a:lnSpc>
            </a:pPr>
            <a:endParaRPr lang="zh-CN" altLang="en-US" sz="1400" spc="1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7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104755" y="2480390"/>
            <a:ext cx="3005951" cy="40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答题时实时人脸对比监测</a:t>
            </a:r>
            <a:endParaRPr lang="zh-CN" altLang="en-US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97048" y="2849841"/>
            <a:ext cx="4088130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algn="l">
              <a:buClrTx/>
              <a:buSzTx/>
              <a:buFontTx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答题过程自动抓拍，AI人脸识别，异常次数过多将被强制交卷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117468" y="3771391"/>
            <a:ext cx="3867150" cy="1080135"/>
          </a:xfrm>
          <a:prstGeom prst="rect">
            <a:avLst/>
          </a:prstGeom>
          <a:solidFill>
            <a:schemeClr val="bg1">
              <a:alpha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lnSpc>
                <a:spcPct val="120000"/>
              </a:lnSpc>
            </a:pPr>
            <a:endParaRPr lang="zh-CN" altLang="en-US" sz="1400" spc="1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7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118550" y="3688630"/>
            <a:ext cx="2492990" cy="40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四路数据流在线监考</a:t>
            </a:r>
            <a:endParaRPr lang="zh-CN" altLang="en-US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134385" y="4063019"/>
            <a:ext cx="4275561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  <a:buNone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PC端摄像头、手机副摄像头、PC端桌面录屏，防远程监控，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AI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智能监考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+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人工监考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27692" y="5202806"/>
            <a:ext cx="3860800" cy="1080135"/>
          </a:xfrm>
          <a:prstGeom prst="rect">
            <a:avLst/>
          </a:prstGeom>
          <a:solidFill>
            <a:schemeClr val="bg1">
              <a:alpha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lnSpc>
                <a:spcPct val="120000"/>
              </a:lnSpc>
            </a:pPr>
            <a:endParaRPr lang="zh-CN" altLang="en-US" sz="1400" spc="1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7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111776" y="4958754"/>
            <a:ext cx="1706880" cy="39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切屏强制交卷</a:t>
            </a:r>
            <a:endParaRPr lang="zh-CN" altLang="en-US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130049" y="5321232"/>
            <a:ext cx="4313570" cy="337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防作弊规则设计，切屏次数过多将被强制交卷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164320" y="5357534"/>
            <a:ext cx="1915904" cy="4056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5802908" y="2616364"/>
            <a:ext cx="1603759" cy="297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30" dirty="0">
                <a:solidFill>
                  <a:srgbClr val="425EFD"/>
                </a:solidFill>
                <a:latin typeface="微软雅黑" panose="020B0503020204020204" pitchFamily="34" charset="-122"/>
              </a:rPr>
              <a:t>防远程操控</a:t>
            </a:r>
            <a:endParaRPr lang="zh-CN" altLang="en-US" sz="1330" dirty="0">
              <a:solidFill>
                <a:srgbClr val="425EFD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 flipV="1">
            <a:off x="7152640" y="2541122"/>
            <a:ext cx="436880" cy="190123"/>
          </a:xfrm>
          <a:prstGeom prst="line">
            <a:avLst/>
          </a:prstGeom>
          <a:ln w="9525" cap="flat" cmpd="sng" algn="ctr">
            <a:solidFill>
              <a:srgbClr val="425EFD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66930" y="1058193"/>
            <a:ext cx="11458137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zh-CN" altLang="en-US" sz="1600" dirty="0">
                <a:latin typeface="微软雅黑" panose="020B0503020204020204" pitchFamily="34" charset="-122"/>
              </a:rPr>
              <a:t>相对独立、封闭、无干扰的考试空间（严禁在网吧等公共场所）</a:t>
            </a:r>
            <a:endParaRPr lang="zh-CN" altLang="en-US" sz="1600" dirty="0">
              <a:latin typeface="微软雅黑" panose="020B0503020204020204" pitchFamily="34" charset="-122"/>
            </a:endParaRPr>
          </a:p>
          <a:p>
            <a:pPr marL="285750" indent="-285750" algn="just">
              <a:buFont typeface="+mj-lt"/>
              <a:buAutoNum type="arabicPeriod"/>
            </a:pPr>
            <a:endParaRPr lang="zh-CN" altLang="en-US" sz="1200" dirty="0">
              <a:latin typeface="微软雅黑" panose="020B0503020204020204" pitchFamily="34" charset="-122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zh-CN" altLang="en-US" sz="1600" dirty="0">
                <a:latin typeface="微软雅黑" panose="020B0503020204020204" pitchFamily="34" charset="-122"/>
              </a:rPr>
              <a:t>考试空间要求环境简洁，光线适宜，安静，不逆光，无遮挡，无其他人员</a:t>
            </a:r>
            <a:endParaRPr lang="zh-CN" altLang="en-US" sz="1600" dirty="0">
              <a:latin typeface="微软雅黑" panose="020B0503020204020204" pitchFamily="34" charset="-122"/>
            </a:endParaRPr>
          </a:p>
          <a:p>
            <a:pPr marL="285750" indent="-285750" algn="just">
              <a:buFont typeface="+mj-lt"/>
              <a:buAutoNum type="arabicPeriod"/>
            </a:pPr>
            <a:endParaRPr lang="zh-CN" altLang="en-US" sz="1200" dirty="0">
              <a:latin typeface="微软雅黑" panose="020B0503020204020204" pitchFamily="34" charset="-122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zh-CN" altLang="en-US" sz="1600" dirty="0">
                <a:latin typeface="微软雅黑" panose="020B0503020204020204" pitchFamily="34" charset="-122"/>
              </a:rPr>
              <a:t>可视范围内无任何与考试相关的参考资料</a:t>
            </a:r>
            <a:endParaRPr lang="zh-CN" altLang="en-US" sz="1600" dirty="0">
              <a:latin typeface="微软雅黑" panose="020B0503020204020204" pitchFamily="34" charset="-122"/>
            </a:endParaRPr>
          </a:p>
          <a:p>
            <a:pPr marL="285750" indent="-285750" algn="just">
              <a:buFont typeface="+mj-lt"/>
              <a:buAutoNum type="arabicPeriod"/>
            </a:pPr>
            <a:endParaRPr lang="zh-CN" altLang="en-US" sz="1200" dirty="0">
              <a:latin typeface="微软雅黑" panose="020B0503020204020204" pitchFamily="34" charset="-122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zh-CN" altLang="en-US" sz="1600" dirty="0">
                <a:latin typeface="微软雅黑" panose="020B0503020204020204" pitchFamily="34" charset="-122"/>
              </a:rPr>
              <a:t>网络良好能满足复试要求，需保障有线宽带网、</a:t>
            </a:r>
            <a:r>
              <a:rPr lang="en-US" altLang="zh-CN" sz="1600" dirty="0">
                <a:latin typeface="微软雅黑" panose="020B0503020204020204" pitchFamily="34" charset="-122"/>
              </a:rPr>
              <a:t>WIFI</a:t>
            </a:r>
            <a:r>
              <a:rPr lang="zh-CN" altLang="en-US" sz="1600" dirty="0">
                <a:latin typeface="微软雅黑" panose="020B0503020204020204" pitchFamily="34" charset="-122"/>
              </a:rPr>
              <a:t>、</a:t>
            </a:r>
            <a:r>
              <a:rPr lang="en-US" altLang="zh-CN" sz="1600" dirty="0">
                <a:latin typeface="微软雅黑" panose="020B0503020204020204" pitchFamily="34" charset="-122"/>
              </a:rPr>
              <a:t>4/5G</a:t>
            </a:r>
            <a:r>
              <a:rPr lang="zh-CN" altLang="en-US" sz="1600" dirty="0">
                <a:latin typeface="微软雅黑" panose="020B0503020204020204" pitchFamily="34" charset="-122"/>
              </a:rPr>
              <a:t>网络等至少两种网络条件，建议优先使用有线网络</a:t>
            </a:r>
            <a:endParaRPr lang="zh-CN" altLang="en-US" sz="1600" dirty="0">
              <a:latin typeface="微软雅黑" panose="020B0503020204020204" pitchFamily="34" charset="-122"/>
            </a:endParaRPr>
          </a:p>
          <a:p>
            <a:pPr marL="285750" indent="-285750" algn="just">
              <a:buFont typeface="+mj-lt"/>
              <a:buAutoNum type="arabicPeriod"/>
            </a:pPr>
            <a:endParaRPr lang="zh-CN" altLang="en-US" sz="1200" dirty="0">
              <a:latin typeface="微软雅黑" panose="020B0503020204020204" pitchFamily="34" charset="-122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zh-CN" altLang="en-US" sz="1600" dirty="0">
                <a:latin typeface="微软雅黑" panose="020B0503020204020204" pitchFamily="34" charset="-122"/>
              </a:rPr>
              <a:t>考生采用双机位模式参加考试，即需要考生准备两台带摄像头的设备：</a:t>
            </a:r>
            <a:r>
              <a:rPr lang="en-US" altLang="zh-CN" sz="1600" dirty="0">
                <a:latin typeface="微软雅黑" panose="020B0503020204020204" pitchFamily="34" charset="-122"/>
              </a:rPr>
              <a:t>A</a:t>
            </a:r>
            <a:r>
              <a:rPr lang="zh-CN" altLang="en-US" sz="1600" dirty="0">
                <a:latin typeface="微软雅黑" panose="020B0503020204020204" pitchFamily="34" charset="-122"/>
              </a:rPr>
              <a:t>一台设备从正面拍摄作为主机位（建议优先使用有线网络），用于考试，使用笔记本电脑或台式机；</a:t>
            </a:r>
            <a:r>
              <a:rPr lang="en-US" altLang="zh-CN" sz="1600" dirty="0">
                <a:latin typeface="微软雅黑" panose="020B0503020204020204" pitchFamily="34" charset="-122"/>
              </a:rPr>
              <a:t>B</a:t>
            </a:r>
            <a:r>
              <a:rPr lang="zh-CN" altLang="en-US" sz="1600" dirty="0">
                <a:latin typeface="微软雅黑" panose="020B0503020204020204" pitchFamily="34" charset="-122"/>
              </a:rPr>
              <a:t>另一台设备从考生侧后方</a:t>
            </a:r>
            <a:r>
              <a:rPr lang="en-US" altLang="zh-CN" sz="1600" dirty="0">
                <a:latin typeface="微软雅黑" panose="020B0503020204020204" pitchFamily="34" charset="-122"/>
              </a:rPr>
              <a:t>45°</a:t>
            </a:r>
            <a:r>
              <a:rPr lang="zh-CN" altLang="en-US" sz="1600" dirty="0">
                <a:latin typeface="微软雅黑" panose="020B0503020204020204" pitchFamily="34" charset="-122"/>
              </a:rPr>
              <a:t>角</a:t>
            </a:r>
            <a:r>
              <a:rPr lang="en-US" altLang="zh-CN" sz="1600" dirty="0">
                <a:latin typeface="微软雅黑" panose="020B0503020204020204" pitchFamily="34" charset="-122"/>
              </a:rPr>
              <a:t>1.5</a:t>
            </a:r>
            <a:r>
              <a:rPr lang="zh-CN" altLang="en-US" sz="1600" dirty="0">
                <a:latin typeface="微软雅黑" panose="020B0503020204020204" pitchFamily="34" charset="-122"/>
              </a:rPr>
              <a:t>米处拍摄作为辅机位，用于监控面试环境，用手机、 台式机、笔记本电脑、平板电脑均可。</a:t>
            </a:r>
            <a:endParaRPr lang="zh-CN" altLang="en-US" sz="1600" dirty="0">
              <a:latin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94199" y="4059300"/>
            <a:ext cx="7203601" cy="19549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746586" y="6072940"/>
            <a:ext cx="6355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/>
              <a:t>考生端场景设置</a:t>
            </a:r>
            <a:endParaRPr lang="zh-CN" altLang="en-US" dirty="0"/>
          </a:p>
        </p:txBody>
      </p:sp>
      <p:sp>
        <p:nvSpPr>
          <p:cNvPr id="7" name="矩形: 圆角 6"/>
          <p:cNvSpPr/>
          <p:nvPr/>
        </p:nvSpPr>
        <p:spPr>
          <a:xfrm>
            <a:off x="5146886" y="4538940"/>
            <a:ext cx="1554480" cy="49784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双机位监考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43840" y="132080"/>
            <a:ext cx="5740400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一、考前须知：考试环境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67640" y="887095"/>
            <a:ext cx="11856720" cy="58464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6700" algn="just">
              <a:lnSpc>
                <a:spcPct val="200000"/>
              </a:lnSpc>
            </a:pP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1、考试设备要求：</a:t>
            </a:r>
            <a:r>
              <a:rPr lang="zh-CN" altLang="en-US" sz="17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市面主流配置的PC电脑（windows10及以上、Mac不限），运行内存不少于4G、带摄像头（手机+pad不可用）。</a:t>
            </a:r>
            <a:endParaRPr lang="en-US" altLang="zh-CN" sz="17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66700" algn="just">
              <a:lnSpc>
                <a:spcPct val="200000"/>
              </a:lnSpc>
            </a:pPr>
            <a:r>
              <a:rPr lang="en-US" altLang="zh-CN" sz="1700" b="1" dirty="0">
                <a:latin typeface="微软雅黑" panose="020B0503020204020204" pitchFamily="34" charset="-122"/>
              </a:rPr>
              <a:t>2</a:t>
            </a:r>
            <a:r>
              <a:rPr lang="zh-CN" altLang="en-US" sz="1700" b="1" dirty="0">
                <a:latin typeface="微软雅黑" panose="020B0503020204020204" pitchFamily="34" charset="-122"/>
              </a:rPr>
              <a:t>、智能手机终端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zh-CN" altLang="en-US" sz="17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带有前置摄像头的智能手机，桌面手机支架或其他支撑物品</a:t>
            </a:r>
            <a:endParaRPr lang="zh-CN" altLang="en-US" sz="17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66700" algn="l">
              <a:lnSpc>
                <a:spcPct val="200000"/>
              </a:lnSpc>
            </a:pPr>
            <a: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、浏 览 器 要 求：</a:t>
            </a:r>
            <a:r>
              <a:rPr lang="zh-CN" altLang="en-US" sz="17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提前下载好谷歌浏览器的最新版、360极速浏览器的最新版。优先使用谷歌浏览器。</a:t>
            </a:r>
            <a:br>
              <a:rPr lang="zh-CN" altLang="en-US" sz="17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en-US" altLang="zh-CN" sz="17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lang="zh-CN" altLang="en-US" sz="17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谷歌浏览器下载地址：https://www.google.cn/intl/zh-CN/chrome/</a:t>
            </a:r>
            <a:br>
              <a:rPr lang="zh-CN" altLang="en-US" sz="17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en-US" altLang="zh-CN" sz="17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360</a:t>
            </a:r>
            <a:r>
              <a:rPr lang="zh-CN" altLang="en-US" sz="17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极速浏览器地址：http://browser.360.cn/ee/</a:t>
            </a:r>
            <a:b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、网络带宽要求：</a:t>
            </a:r>
            <a:r>
              <a:rPr lang="zh-CN" altLang="en-US" sz="17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实际上行带宽2兆以上-2M(即2Mb/s)。</a:t>
            </a:r>
            <a:endParaRPr lang="zh-CN" altLang="en-US" sz="17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66700" algn="just">
              <a:lnSpc>
                <a:spcPct val="200000"/>
              </a:lnSpc>
            </a:pPr>
            <a: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、电 脑 摄 像 头：</a:t>
            </a:r>
            <a:r>
              <a:rPr lang="zh-CN" altLang="en-US" sz="17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请确认电脑摄像头处在能够正常使用状态下,例如:QQ/微信/钉钉等视频聊天可以正常使用。 </a:t>
            </a:r>
            <a:endParaRPr lang="zh-CN" altLang="en-US" sz="17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66700" algn="just">
              <a:lnSpc>
                <a:spcPct val="200000"/>
              </a:lnSpc>
            </a:pPr>
            <a:r>
              <a:rPr lang="en-US" altLang="zh-CN" sz="17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、电 脑 麦 克 风：</a:t>
            </a:r>
            <a:r>
              <a:rPr lang="zh-CN" altLang="en-US" sz="17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请确认电脑麦克风在正常使用状态下，可进行音视频通话。</a:t>
            </a:r>
            <a:endParaRPr lang="zh-CN" altLang="en-US" sz="17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66700" algn="just">
              <a:lnSpc>
                <a:spcPct val="200000"/>
              </a:lnSpc>
            </a:pPr>
            <a:r>
              <a:rPr lang="zh-CN" altLang="en-US" sz="1700" b="1" dirty="0">
                <a:latin typeface="微软雅黑" panose="020B0503020204020204" pitchFamily="34" charset="-122"/>
              </a:rPr>
              <a:t>7、其他备用物品</a:t>
            </a:r>
            <a:r>
              <a:rPr lang="zh-CN" altLang="en-US" sz="17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zh-CN" altLang="en-US" sz="17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电脑内存放一张身份证（护照/居住证等有效证件）照片，以备考试前公安系统识别不通过时监考老师人工核查身份。</a:t>
            </a:r>
            <a:endParaRPr lang="zh-CN" altLang="en-US" sz="17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3840" y="132080"/>
            <a:ext cx="5740400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一、考前须知：考前准备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 descr="8888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8620" y="3069590"/>
            <a:ext cx="570230" cy="483870"/>
          </a:xfrm>
          <a:prstGeom prst="rect">
            <a:avLst/>
          </a:prstGeom>
        </p:spPr>
      </p:pic>
      <p:pic>
        <p:nvPicPr>
          <p:cNvPr id="3" name="图片 2" descr="9999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865" y="3562350"/>
            <a:ext cx="514985" cy="49593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217069" y="2452508"/>
            <a:ext cx="622458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6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二、考试流程</a:t>
            </a:r>
            <a:endParaRPr lang="zh-CN" altLang="en-US" sz="6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95350"/>
            <a:ext cx="12192000" cy="539654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43840" y="132080"/>
            <a:ext cx="5740400" cy="518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二、考试平台：总体流程一览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SLIDE_MODEL_TYPE" val="timeline"/>
</p:tagLst>
</file>

<file path=ppt/tags/tag2.xml><?xml version="1.0" encoding="utf-8"?>
<p:tagLst xmlns:p="http://schemas.openxmlformats.org/presentationml/2006/main">
  <p:tag name="KSO_WM_SLIDE_MODEL_TYPE" val="timeline"/>
</p:tagLst>
</file>

<file path=ppt/tags/tag3.xml><?xml version="1.0" encoding="utf-8"?>
<p:tagLst xmlns:p="http://schemas.openxmlformats.org/presentationml/2006/main">
  <p:tag name="KSO_WM_UNIT_PLACING_PICTURE_USER_VIEWPORT" val="{&quot;height&quot;:4433,&quot;width&quot;:16292.83622047244}"/>
</p:tagLst>
</file>

<file path=ppt/tags/tag4.xml><?xml version="1.0" encoding="utf-8"?>
<p:tagLst xmlns:p="http://schemas.openxmlformats.org/presentationml/2006/main">
  <p:tag name="KSO_WM_UNIT_TABLE_BEAUTIFY" val="smartTable{0979d6f8-1c3c-4b8e-b22f-4bb4ee2e9602}"/>
  <p:tag name="TABLE_ENDDRAG_ORIGIN_RECT" val="793*125"/>
  <p:tag name="TABLE_ENDDRAG_RECT" val="78*345*793*125"/>
</p:tagLst>
</file>

<file path=ppt/tags/tag5.xml><?xml version="1.0" encoding="utf-8"?>
<p:tagLst xmlns:p="http://schemas.openxmlformats.org/presentationml/2006/main">
  <p:tag name="KSO_WM_UNIT_TABLE_BEAUTIFY" val="smartTable{1e95a448-c5f5-4c0d-990e-0a0613f6d383}"/>
  <p:tag name="TABLE_ENDDRAG_ORIGIN_RECT" val="779*89"/>
  <p:tag name="TABLE_ENDDRAG_RECT" val="85*168*779*89"/>
</p:tagLst>
</file>

<file path=ppt/tags/tag6.xml><?xml version="1.0" encoding="utf-8"?>
<p:tagLst xmlns:p="http://schemas.openxmlformats.org/presentationml/2006/main">
  <p:tag name="COMMONDATA" val="eyJoZGlkIjoiZGU3OWY2ZjRjMzhjZWMyOTA5M2Q0OGZiNjU2MjQ2ZDUifQ=="/>
</p:tagLst>
</file>

<file path=ppt/theme/theme1.xml><?xml version="1.0" encoding="utf-8"?>
<a:theme xmlns:a="http://schemas.openxmlformats.org/drawingml/2006/main" name="2_Office 主题​​">
  <a:themeElements>
    <a:clrScheme name="纸张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3227</Words>
  <Application>WPS 文字</Application>
  <PresentationFormat>宽屏</PresentationFormat>
  <Paragraphs>222</Paragraphs>
  <Slides>29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8" baseType="lpstr">
      <vt:lpstr>Arial</vt:lpstr>
      <vt:lpstr>宋体</vt:lpstr>
      <vt:lpstr>Wingdings</vt:lpstr>
      <vt:lpstr>微软雅黑</vt:lpstr>
      <vt:lpstr>汉仪旗黑</vt:lpstr>
      <vt:lpstr>等线</vt:lpstr>
      <vt:lpstr>汉仪中等线KW</vt:lpstr>
      <vt:lpstr>等线 Light</vt:lpstr>
      <vt:lpstr>Calibri</vt:lpstr>
      <vt:lpstr>Times New Roman</vt:lpstr>
      <vt:lpstr>宋体</vt:lpstr>
      <vt:lpstr>Arial Unicode MS</vt:lpstr>
      <vt:lpstr>仿宋_GB2312</vt:lpstr>
      <vt:lpstr>楷体_GB2312</vt:lpstr>
      <vt:lpstr>方正仿宋_GBK</vt:lpstr>
      <vt:lpstr>Helvetica Neue</vt:lpstr>
      <vt:lpstr>汉仪书宋二KW</vt:lpstr>
      <vt:lpstr>汉仪楷体简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四季度 不限量形象海报 设计方案</dc:title>
  <dc:creator>猴子</dc:creator>
  <cp:lastModifiedBy>WPS_1598249570</cp:lastModifiedBy>
  <cp:revision>5246</cp:revision>
  <cp:lastPrinted>2026-04-02T02:53:32Z</cp:lastPrinted>
  <dcterms:created xsi:type="dcterms:W3CDTF">2026-04-02T02:53:32Z</dcterms:created>
  <dcterms:modified xsi:type="dcterms:W3CDTF">2026-04-02T02:53:32Z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2052-6.10.1.8873</vt:lpwstr>
  </property>
  <property fmtid="{D5CDD505-2E9C-101B-9397-08002B2CF9AE}" pid="3" name="ICV">
    <vt:lpwstr>0BBD1797FDBDF22E07B12A6307870944</vt:lpwstr>
  </property>
</Properties>
</file>